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3" r:id="rId5"/>
    <p:sldId id="260" r:id="rId6"/>
    <p:sldId id="262" r:id="rId7"/>
    <p:sldId id="261" r:id="rId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EA04D81C-BA2C-1046-AD0F-B773D43A7FC1}" type="datetimeFigureOut">
              <a:rPr lang="es-ES" smtClean="0"/>
              <a:t>08/05/2014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423887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EA04D81C-BA2C-1046-AD0F-B773D43A7FC1}" type="datetimeFigureOut">
              <a:rPr lang="es-ES" smtClean="0"/>
              <a:t>08/05/2014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212242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EA04D81C-BA2C-1046-AD0F-B773D43A7FC1}" type="datetimeFigureOut">
              <a:rPr lang="es-ES" smtClean="0"/>
              <a:t>08/05/2014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337824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2"/>
          <a:stretch>
            <a:fillRect/>
          </a:stretch>
        </p:blipFill>
        <p:spPr>
          <a:xfrm>
            <a:off x="-4763" y="0"/>
            <a:ext cx="9153525" cy="6858000"/>
          </a:xfrm>
          <a:prstGeom prst="rect">
            <a:avLst/>
          </a:prstGeom>
        </p:spPr>
      </p:pic>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EA04D81C-BA2C-1046-AD0F-B773D43A7FC1}" type="datetimeFigureOut">
              <a:rPr lang="es-ES" smtClean="0"/>
              <a:t>08/05/2014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0535339-933A-8D4E-913D-DB81575772E9}" type="slidenum">
              <a:rPr lang="es-ES" smtClean="0"/>
              <a:t>‹Nº›</a:t>
            </a:fld>
            <a:endParaRPr lang="es-ES"/>
          </a:p>
        </p:txBody>
      </p:sp>
      <p:pic>
        <p:nvPicPr>
          <p:cNvPr id="7" name="Imagen 6"/>
          <p:cNvPicPr>
            <a:picLocks noChangeAspect="1"/>
          </p:cNvPicPr>
          <p:nvPr userDrawn="1"/>
        </p:nvPicPr>
        <p:blipFill>
          <a:blip r:embed="rId3"/>
          <a:stretch>
            <a:fillRect/>
          </a:stretch>
        </p:blipFill>
        <p:spPr>
          <a:xfrm>
            <a:off x="-4763" y="-228600"/>
            <a:ext cx="9153525" cy="7315200"/>
          </a:xfrm>
          <a:prstGeom prst="rect">
            <a:avLst/>
          </a:prstGeom>
        </p:spPr>
      </p:pic>
    </p:spTree>
    <p:extLst>
      <p:ext uri="{BB962C8B-B14F-4D97-AF65-F5344CB8AC3E}">
        <p14:creationId xmlns:p14="http://schemas.microsoft.com/office/powerpoint/2010/main" val="234003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EA04D81C-BA2C-1046-AD0F-B773D43A7FC1}" type="datetimeFigureOut">
              <a:rPr lang="es-ES" smtClean="0"/>
              <a:t>08/05/2014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77791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EA04D81C-BA2C-1046-AD0F-B773D43A7FC1}" type="datetimeFigureOut">
              <a:rPr lang="es-ES" smtClean="0"/>
              <a:t>08/05/2014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166647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EA04D81C-BA2C-1046-AD0F-B773D43A7FC1}" type="datetimeFigureOut">
              <a:rPr lang="es-ES" smtClean="0"/>
              <a:t>08/05/2014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313864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EA04D81C-BA2C-1046-AD0F-B773D43A7FC1}" type="datetimeFigureOut">
              <a:rPr lang="es-ES" smtClean="0"/>
              <a:t>08/05/2014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361165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A04D81C-BA2C-1046-AD0F-B773D43A7FC1}" type="datetimeFigureOut">
              <a:rPr lang="es-ES" smtClean="0"/>
              <a:t>08/05/2014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414507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EA04D81C-BA2C-1046-AD0F-B773D43A7FC1}" type="datetimeFigureOut">
              <a:rPr lang="es-ES" smtClean="0"/>
              <a:t>08/05/2014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140398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EA04D81C-BA2C-1046-AD0F-B773D43A7FC1}" type="datetimeFigureOut">
              <a:rPr lang="es-ES" smtClean="0"/>
              <a:t>08/05/2014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0535339-933A-8D4E-913D-DB81575772E9}" type="slidenum">
              <a:rPr lang="es-ES" smtClean="0"/>
              <a:t>‹Nº›</a:t>
            </a:fld>
            <a:endParaRPr lang="es-ES"/>
          </a:p>
        </p:txBody>
      </p:sp>
    </p:spTree>
    <p:extLst>
      <p:ext uri="{BB962C8B-B14F-4D97-AF65-F5344CB8AC3E}">
        <p14:creationId xmlns:p14="http://schemas.microsoft.com/office/powerpoint/2010/main" val="356447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4D81C-BA2C-1046-AD0F-B773D43A7FC1}" type="datetimeFigureOut">
              <a:rPr lang="es-ES" smtClean="0"/>
              <a:t>08/05/2014</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35339-933A-8D4E-913D-DB81575772E9}" type="slidenum">
              <a:rPr lang="es-ES" smtClean="0"/>
              <a:t>‹Nº›</a:t>
            </a:fld>
            <a:endParaRPr lang="es-ES"/>
          </a:p>
        </p:txBody>
      </p:sp>
    </p:spTree>
    <p:extLst>
      <p:ext uri="{BB962C8B-B14F-4D97-AF65-F5344CB8AC3E}">
        <p14:creationId xmlns:p14="http://schemas.microsoft.com/office/powerpoint/2010/main" val="2557218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1231" y="3616627"/>
            <a:ext cx="2799846" cy="1143000"/>
          </a:xfrm>
        </p:spPr>
        <p:txBody>
          <a:bodyPr>
            <a:normAutofit fontScale="90000"/>
          </a:bodyPr>
          <a:lstStyle/>
          <a:p>
            <a:r>
              <a:rPr lang="es-ES" dirty="0" smtClean="0">
                <a:latin typeface="Apple Casual"/>
                <a:cs typeface="Apple Casual"/>
              </a:rPr>
              <a:t>Montañas </a:t>
            </a:r>
            <a:br>
              <a:rPr lang="es-ES" dirty="0" smtClean="0">
                <a:latin typeface="Apple Casual"/>
                <a:cs typeface="Apple Casual"/>
              </a:rPr>
            </a:br>
            <a:r>
              <a:rPr lang="es-ES" dirty="0" smtClean="0">
                <a:latin typeface="Apple Casual"/>
                <a:cs typeface="Apple Casual"/>
              </a:rPr>
              <a:t>y ríos</a:t>
            </a:r>
            <a:endParaRPr lang="es-ES" dirty="0">
              <a:latin typeface="Apple Casual"/>
              <a:cs typeface="Apple Casual"/>
            </a:endParaRPr>
          </a:p>
        </p:txBody>
      </p:sp>
      <p:sp>
        <p:nvSpPr>
          <p:cNvPr id="11" name="CuadroTexto 10"/>
          <p:cNvSpPr txBox="1"/>
          <p:nvPr/>
        </p:nvSpPr>
        <p:spPr>
          <a:xfrm>
            <a:off x="1387523" y="6445848"/>
            <a:ext cx="7409005" cy="253916"/>
          </a:xfrm>
          <a:prstGeom prst="rect">
            <a:avLst/>
          </a:prstGeom>
          <a:noFill/>
        </p:spPr>
        <p:txBody>
          <a:bodyPr wrap="square" rtlCol="0">
            <a:spAutoFit/>
          </a:bodyPr>
          <a:lstStyle/>
          <a:p>
            <a:pPr algn="r"/>
            <a:r>
              <a:rPr lang="es-MX" sz="1050" dirty="0" smtClean="0">
                <a:solidFill>
                  <a:schemeClr val="accent5">
                    <a:lumMod val="75000"/>
                  </a:schemeClr>
                </a:solidFill>
              </a:rPr>
              <a:t>Todas las imágenes utilizadas en la presentación se incluyen con propósitos didácticos sin fines de lucro.</a:t>
            </a:r>
            <a:endParaRPr lang="es-MX" sz="1050" dirty="0">
              <a:solidFill>
                <a:schemeClr val="accent5">
                  <a:lumMod val="75000"/>
                </a:schemeClr>
              </a:solidFill>
            </a:endParaRPr>
          </a:p>
        </p:txBody>
      </p:sp>
      <p:pic>
        <p:nvPicPr>
          <p:cNvPr id="8" name="Imagen 7"/>
          <p:cNvPicPr>
            <a:picLocks noChangeAspect="1"/>
          </p:cNvPicPr>
          <p:nvPr/>
        </p:nvPicPr>
        <p:blipFill>
          <a:blip r:embed="rId2"/>
          <a:stretch>
            <a:fillRect/>
          </a:stretch>
        </p:blipFill>
        <p:spPr>
          <a:xfrm>
            <a:off x="335029" y="323088"/>
            <a:ext cx="4133850" cy="1695450"/>
          </a:xfrm>
          <a:prstGeom prst="rect">
            <a:avLst/>
          </a:prstGeom>
        </p:spPr>
      </p:pic>
      <p:pic>
        <p:nvPicPr>
          <p:cNvPr id="10" name="Imagen 9"/>
          <p:cNvPicPr>
            <a:picLocks noChangeAspect="1"/>
          </p:cNvPicPr>
          <p:nvPr/>
        </p:nvPicPr>
        <p:blipFill>
          <a:blip r:embed="rId3"/>
          <a:stretch>
            <a:fillRect/>
          </a:stretch>
        </p:blipFill>
        <p:spPr>
          <a:xfrm>
            <a:off x="3334498" y="1797648"/>
            <a:ext cx="5753100" cy="4648200"/>
          </a:xfrm>
          <a:prstGeom prst="rect">
            <a:avLst/>
          </a:prstGeom>
        </p:spPr>
      </p:pic>
      <p:pic>
        <p:nvPicPr>
          <p:cNvPr id="12" name="Imagen 11"/>
          <p:cNvPicPr>
            <a:picLocks noChangeAspect="1"/>
          </p:cNvPicPr>
          <p:nvPr/>
        </p:nvPicPr>
        <p:blipFill>
          <a:blip r:embed="rId4"/>
          <a:stretch>
            <a:fillRect/>
          </a:stretch>
        </p:blipFill>
        <p:spPr>
          <a:xfrm>
            <a:off x="677023" y="5644119"/>
            <a:ext cx="2657475" cy="619125"/>
          </a:xfrm>
          <a:prstGeom prst="rect">
            <a:avLst/>
          </a:prstGeom>
        </p:spPr>
      </p:pic>
    </p:spTree>
    <p:extLst>
      <p:ext uri="{BB962C8B-B14F-4D97-AF65-F5344CB8AC3E}">
        <p14:creationId xmlns:p14="http://schemas.microsoft.com/office/powerpoint/2010/main" val="3313972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420" y="649891"/>
            <a:ext cx="4622934" cy="1143000"/>
          </a:xfrm>
        </p:spPr>
        <p:txBody>
          <a:bodyPr/>
          <a:lstStyle/>
          <a:p>
            <a:r>
              <a:rPr lang="es-ES" dirty="0" smtClean="0">
                <a:latin typeface="Apple Casual"/>
                <a:cs typeface="Apple Casual"/>
              </a:rPr>
              <a:t>Las montañas</a:t>
            </a:r>
            <a:endParaRPr lang="es-ES" dirty="0">
              <a:latin typeface="Apple Casual"/>
              <a:cs typeface="Apple Casual"/>
            </a:endParaRPr>
          </a:p>
        </p:txBody>
      </p:sp>
      <p:sp>
        <p:nvSpPr>
          <p:cNvPr id="3" name="CuadroTexto 2"/>
          <p:cNvSpPr txBox="1"/>
          <p:nvPr/>
        </p:nvSpPr>
        <p:spPr>
          <a:xfrm>
            <a:off x="5137863" y="2415094"/>
            <a:ext cx="3415620" cy="3693319"/>
          </a:xfrm>
          <a:prstGeom prst="rect">
            <a:avLst/>
          </a:prstGeom>
          <a:noFill/>
        </p:spPr>
        <p:txBody>
          <a:bodyPr wrap="square" rtlCol="0">
            <a:spAutoFit/>
          </a:bodyPr>
          <a:lstStyle/>
          <a:p>
            <a:r>
              <a:rPr lang="es-ES" dirty="0" smtClean="0"/>
              <a:t>Son elevaciones naturales de algún terreno y se caracterizan por alcanzar grandes alturas. </a:t>
            </a:r>
          </a:p>
          <a:p>
            <a:r>
              <a:rPr lang="es-ES" dirty="0" smtClean="0"/>
              <a:t>Por lo general, podemos encontrar a las montañas agrupadas y reciben el nombre cordilleras o sierras. Los volcanes, aunque son montañas, no se agrupan y por lo tanto son una excepción. Además de acuerdo con el tamaño que tengan se pueden dividir en colinas, montañas medias y montañas altas. </a:t>
            </a:r>
            <a:endParaRPr lang="es-ES" dirty="0"/>
          </a:p>
        </p:txBody>
      </p:sp>
      <p:sp>
        <p:nvSpPr>
          <p:cNvPr id="8" name="CuadroTexto 7"/>
          <p:cNvSpPr txBox="1"/>
          <p:nvPr/>
        </p:nvSpPr>
        <p:spPr>
          <a:xfrm>
            <a:off x="1387523" y="6445848"/>
            <a:ext cx="7409005" cy="253916"/>
          </a:xfrm>
          <a:prstGeom prst="rect">
            <a:avLst/>
          </a:prstGeom>
          <a:noFill/>
        </p:spPr>
        <p:txBody>
          <a:bodyPr wrap="square" rtlCol="0">
            <a:spAutoFit/>
          </a:bodyPr>
          <a:lstStyle/>
          <a:p>
            <a:pPr algn="r"/>
            <a:r>
              <a:rPr lang="es-MX" sz="1050" dirty="0" smtClean="0">
                <a:solidFill>
                  <a:schemeClr val="accent5">
                    <a:lumMod val="75000"/>
                  </a:schemeClr>
                </a:solidFill>
              </a:rPr>
              <a:t>Todas las imágenes utilizadas en la presentación se incluyen con propósitos didácticos sin fines de lucro.</a:t>
            </a:r>
            <a:endParaRPr lang="es-MX" sz="1050" dirty="0">
              <a:solidFill>
                <a:schemeClr val="accent5">
                  <a:lumMod val="75000"/>
                </a:schemeClr>
              </a:solidFill>
            </a:endParaRPr>
          </a:p>
        </p:txBody>
      </p:sp>
      <p:pic>
        <p:nvPicPr>
          <p:cNvPr id="7" name="Imagen 6"/>
          <p:cNvPicPr>
            <a:picLocks noChangeAspect="1"/>
          </p:cNvPicPr>
          <p:nvPr/>
        </p:nvPicPr>
        <p:blipFill>
          <a:blip r:embed="rId2"/>
          <a:stretch>
            <a:fillRect/>
          </a:stretch>
        </p:blipFill>
        <p:spPr>
          <a:xfrm>
            <a:off x="1387522" y="2505456"/>
            <a:ext cx="3456431" cy="3456431"/>
          </a:xfrm>
          <a:prstGeom prst="rect">
            <a:avLst/>
          </a:prstGeom>
        </p:spPr>
      </p:pic>
    </p:spTree>
    <p:extLst>
      <p:ext uri="{BB962C8B-B14F-4D97-AF65-F5344CB8AC3E}">
        <p14:creationId xmlns:p14="http://schemas.microsoft.com/office/powerpoint/2010/main" val="299978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137863" y="2415094"/>
            <a:ext cx="3415620" cy="3693319"/>
          </a:xfrm>
          <a:prstGeom prst="rect">
            <a:avLst/>
          </a:prstGeom>
          <a:noFill/>
        </p:spPr>
        <p:txBody>
          <a:bodyPr wrap="square" rtlCol="0">
            <a:spAutoFit/>
          </a:bodyPr>
          <a:lstStyle/>
          <a:p>
            <a:r>
              <a:rPr lang="es-ES" dirty="0" smtClean="0"/>
              <a:t>Son grandes extensiones de terreno plano; por eso, también son conocidas como planicies. </a:t>
            </a:r>
          </a:p>
          <a:p>
            <a:r>
              <a:rPr lang="es-ES" dirty="0" smtClean="0"/>
              <a:t>A comparación de las montañas no tienen grandes elevaciones y los lugares donde se encuentran suelen tener depresiones y mesetas. Las primeras son llanuras que se encuentran por debajo del nivel del mar y están rodeadas por elevaciones; la segunda son pequeñas elevaciones por arriba del nivel del mar.  </a:t>
            </a:r>
            <a:endParaRPr lang="es-ES" dirty="0"/>
          </a:p>
        </p:txBody>
      </p:sp>
      <p:sp>
        <p:nvSpPr>
          <p:cNvPr id="8" name="CuadroTexto 7"/>
          <p:cNvSpPr txBox="1"/>
          <p:nvPr/>
        </p:nvSpPr>
        <p:spPr>
          <a:xfrm>
            <a:off x="1387523" y="6445848"/>
            <a:ext cx="7409005" cy="253916"/>
          </a:xfrm>
          <a:prstGeom prst="rect">
            <a:avLst/>
          </a:prstGeom>
          <a:noFill/>
        </p:spPr>
        <p:txBody>
          <a:bodyPr wrap="square" rtlCol="0">
            <a:spAutoFit/>
          </a:bodyPr>
          <a:lstStyle/>
          <a:p>
            <a:pPr algn="r"/>
            <a:r>
              <a:rPr lang="es-MX" sz="1050" dirty="0" smtClean="0">
                <a:solidFill>
                  <a:schemeClr val="accent5">
                    <a:lumMod val="75000"/>
                  </a:schemeClr>
                </a:solidFill>
              </a:rPr>
              <a:t>Todas las imágenes utilizadas en la presentación se incluyen con propósitos didácticos sin fines de lucro.</a:t>
            </a:r>
            <a:endParaRPr lang="es-MX" sz="1050" dirty="0">
              <a:solidFill>
                <a:schemeClr val="accent5">
                  <a:lumMod val="75000"/>
                </a:schemeClr>
              </a:solidFill>
            </a:endParaRPr>
          </a:p>
        </p:txBody>
      </p:sp>
      <p:pic>
        <p:nvPicPr>
          <p:cNvPr id="7" name="Imagen 6"/>
          <p:cNvPicPr>
            <a:picLocks noChangeAspect="1"/>
          </p:cNvPicPr>
          <p:nvPr/>
        </p:nvPicPr>
        <p:blipFill>
          <a:blip r:embed="rId2"/>
          <a:stretch>
            <a:fillRect/>
          </a:stretch>
        </p:blipFill>
        <p:spPr>
          <a:xfrm>
            <a:off x="1407527" y="2505456"/>
            <a:ext cx="3483864" cy="3483864"/>
          </a:xfrm>
          <a:prstGeom prst="rect">
            <a:avLst/>
          </a:prstGeom>
        </p:spPr>
      </p:pic>
      <p:sp>
        <p:nvSpPr>
          <p:cNvPr id="10" name="Título 1"/>
          <p:cNvSpPr txBox="1">
            <a:spLocks/>
          </p:cNvSpPr>
          <p:nvPr/>
        </p:nvSpPr>
        <p:spPr>
          <a:xfrm>
            <a:off x="197420" y="649891"/>
            <a:ext cx="462293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dirty="0" smtClean="0">
                <a:latin typeface="Apple Casual"/>
                <a:cs typeface="Apple Casual"/>
              </a:rPr>
              <a:t>Las llanuras</a:t>
            </a:r>
            <a:endParaRPr lang="es-ES" dirty="0">
              <a:latin typeface="Apple Casual"/>
              <a:cs typeface="Apple Casual"/>
            </a:endParaRPr>
          </a:p>
        </p:txBody>
      </p:sp>
    </p:spTree>
    <p:extLst>
      <p:ext uri="{BB962C8B-B14F-4D97-AF65-F5344CB8AC3E}">
        <p14:creationId xmlns:p14="http://schemas.microsoft.com/office/powerpoint/2010/main" val="39551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137863" y="2415094"/>
            <a:ext cx="3415620" cy="2031325"/>
          </a:xfrm>
          <a:prstGeom prst="rect">
            <a:avLst/>
          </a:prstGeom>
          <a:noFill/>
        </p:spPr>
        <p:txBody>
          <a:bodyPr wrap="square" rtlCol="0">
            <a:spAutoFit/>
          </a:bodyPr>
          <a:lstStyle/>
          <a:p>
            <a:r>
              <a:rPr lang="es-ES" dirty="0" smtClean="0"/>
              <a:t>La fauna de una región se refiere</a:t>
            </a:r>
          </a:p>
          <a:p>
            <a:r>
              <a:rPr lang="es-ES" dirty="0" smtClean="0"/>
              <a:t>a todos los animales que habitan en ella como mamíferos, reptiles y seres acuáticos; la flora en cambio está representada por las plantas y especies vegetales que viven ahí.  </a:t>
            </a:r>
          </a:p>
          <a:p>
            <a:endParaRPr lang="es-ES" dirty="0"/>
          </a:p>
        </p:txBody>
      </p:sp>
      <p:sp>
        <p:nvSpPr>
          <p:cNvPr id="10" name="CuadroTexto 9"/>
          <p:cNvSpPr txBox="1"/>
          <p:nvPr/>
        </p:nvSpPr>
        <p:spPr>
          <a:xfrm>
            <a:off x="1387523" y="6445848"/>
            <a:ext cx="7409005" cy="253916"/>
          </a:xfrm>
          <a:prstGeom prst="rect">
            <a:avLst/>
          </a:prstGeom>
          <a:noFill/>
        </p:spPr>
        <p:txBody>
          <a:bodyPr wrap="square" rtlCol="0">
            <a:spAutoFit/>
          </a:bodyPr>
          <a:lstStyle/>
          <a:p>
            <a:pPr algn="r"/>
            <a:r>
              <a:rPr lang="es-MX" sz="1050" dirty="0" smtClean="0">
                <a:solidFill>
                  <a:schemeClr val="accent5">
                    <a:lumMod val="75000"/>
                  </a:schemeClr>
                </a:solidFill>
              </a:rPr>
              <a:t>Todas las imágenes utilizadas en la presentación se incluyen con propósitos didácticos sin fines de lucro.</a:t>
            </a:r>
            <a:endParaRPr lang="es-MX" sz="1050" dirty="0">
              <a:solidFill>
                <a:schemeClr val="accent5">
                  <a:lumMod val="75000"/>
                </a:schemeClr>
              </a:solidFill>
            </a:endParaRPr>
          </a:p>
        </p:txBody>
      </p:sp>
      <p:pic>
        <p:nvPicPr>
          <p:cNvPr id="7" name="Imagen 6"/>
          <p:cNvPicPr>
            <a:picLocks noChangeAspect="1"/>
          </p:cNvPicPr>
          <p:nvPr/>
        </p:nvPicPr>
        <p:blipFill>
          <a:blip r:embed="rId2"/>
          <a:stretch>
            <a:fillRect/>
          </a:stretch>
        </p:blipFill>
        <p:spPr>
          <a:xfrm>
            <a:off x="1220533" y="2415094"/>
            <a:ext cx="3667125" cy="2438400"/>
          </a:xfrm>
          <a:prstGeom prst="rect">
            <a:avLst/>
          </a:prstGeom>
        </p:spPr>
      </p:pic>
      <p:sp>
        <p:nvSpPr>
          <p:cNvPr id="11" name="Título 1"/>
          <p:cNvSpPr txBox="1">
            <a:spLocks/>
          </p:cNvSpPr>
          <p:nvPr/>
        </p:nvSpPr>
        <p:spPr>
          <a:xfrm>
            <a:off x="343724" y="649891"/>
            <a:ext cx="4622934" cy="114300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dirty="0" smtClean="0">
                <a:latin typeface="Apple Casual"/>
                <a:cs typeface="Apple Casual"/>
              </a:rPr>
              <a:t>La flora y la fauna</a:t>
            </a:r>
            <a:endParaRPr lang="es-ES" dirty="0">
              <a:latin typeface="Apple Casual"/>
              <a:cs typeface="Apple Casual"/>
            </a:endParaRPr>
          </a:p>
        </p:txBody>
      </p:sp>
    </p:spTree>
    <p:extLst>
      <p:ext uri="{BB962C8B-B14F-4D97-AF65-F5344CB8AC3E}">
        <p14:creationId xmlns:p14="http://schemas.microsoft.com/office/powerpoint/2010/main" val="280649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137863" y="2415094"/>
            <a:ext cx="3415620" cy="3416320"/>
          </a:xfrm>
          <a:prstGeom prst="rect">
            <a:avLst/>
          </a:prstGeom>
          <a:noFill/>
        </p:spPr>
        <p:txBody>
          <a:bodyPr wrap="square" rtlCol="0">
            <a:spAutoFit/>
          </a:bodyPr>
          <a:lstStyle/>
          <a:p>
            <a:r>
              <a:rPr lang="es-ES" dirty="0" smtClean="0"/>
              <a:t>Son corrientes continuas que desembocan en mares, lagos </a:t>
            </a:r>
          </a:p>
          <a:p>
            <a:r>
              <a:rPr lang="es-ES" dirty="0" smtClean="0"/>
              <a:t>u otros ríos. Los cauces de los ríos son el terreno por donde pasan,</a:t>
            </a:r>
          </a:p>
          <a:p>
            <a:r>
              <a:rPr lang="es-ES" dirty="0" smtClean="0"/>
              <a:t>y el caudal la cantidad de agua que transportan de un lugar a otro; cuando llega a su destino final se dice que a desembocado. Algunos ríos desembocan en zonas áridas por lo que se evaporan, comenzando así con</a:t>
            </a:r>
          </a:p>
          <a:p>
            <a:r>
              <a:rPr lang="es-ES" dirty="0" smtClean="0"/>
              <a:t>el ciclo del agua. </a:t>
            </a:r>
            <a:endParaRPr lang="es-ES" dirty="0"/>
          </a:p>
        </p:txBody>
      </p:sp>
      <p:sp>
        <p:nvSpPr>
          <p:cNvPr id="9" name="CuadroTexto 8"/>
          <p:cNvSpPr txBox="1"/>
          <p:nvPr/>
        </p:nvSpPr>
        <p:spPr>
          <a:xfrm>
            <a:off x="1387523" y="6445848"/>
            <a:ext cx="7409005" cy="253916"/>
          </a:xfrm>
          <a:prstGeom prst="rect">
            <a:avLst/>
          </a:prstGeom>
          <a:noFill/>
        </p:spPr>
        <p:txBody>
          <a:bodyPr wrap="square" rtlCol="0">
            <a:spAutoFit/>
          </a:bodyPr>
          <a:lstStyle/>
          <a:p>
            <a:pPr algn="r"/>
            <a:r>
              <a:rPr lang="es-MX" sz="1050" dirty="0" smtClean="0">
                <a:solidFill>
                  <a:schemeClr val="accent5">
                    <a:lumMod val="75000"/>
                  </a:schemeClr>
                </a:solidFill>
              </a:rPr>
              <a:t>Todas las imágenes utilizadas en la presentación se incluyen con propósitos didácticos sin fines de lucro.</a:t>
            </a:r>
            <a:endParaRPr lang="es-MX" sz="1050" dirty="0">
              <a:solidFill>
                <a:schemeClr val="accent5">
                  <a:lumMod val="75000"/>
                </a:schemeClr>
              </a:solidFill>
            </a:endParaRPr>
          </a:p>
        </p:txBody>
      </p:sp>
      <p:pic>
        <p:nvPicPr>
          <p:cNvPr id="3" name="Imagen 2"/>
          <p:cNvPicPr>
            <a:picLocks noChangeAspect="1"/>
          </p:cNvPicPr>
          <p:nvPr/>
        </p:nvPicPr>
        <p:blipFill>
          <a:blip r:embed="rId2"/>
          <a:stretch>
            <a:fillRect/>
          </a:stretch>
        </p:blipFill>
        <p:spPr>
          <a:xfrm>
            <a:off x="1585722" y="2526864"/>
            <a:ext cx="3192780" cy="3192780"/>
          </a:xfrm>
          <a:prstGeom prst="rect">
            <a:avLst/>
          </a:prstGeom>
          <a:effectLst/>
        </p:spPr>
      </p:pic>
      <p:sp>
        <p:nvSpPr>
          <p:cNvPr id="10" name="Título 1"/>
          <p:cNvSpPr txBox="1">
            <a:spLocks/>
          </p:cNvSpPr>
          <p:nvPr/>
        </p:nvSpPr>
        <p:spPr>
          <a:xfrm>
            <a:off x="343724" y="649891"/>
            <a:ext cx="462293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dirty="0" smtClean="0">
                <a:latin typeface="Apple Casual"/>
                <a:cs typeface="Apple Casual"/>
              </a:rPr>
              <a:t>Los ríos</a:t>
            </a:r>
            <a:endParaRPr lang="es-ES" dirty="0">
              <a:latin typeface="Apple Casual"/>
              <a:cs typeface="Apple Casual"/>
            </a:endParaRPr>
          </a:p>
        </p:txBody>
      </p:sp>
    </p:spTree>
    <p:extLst>
      <p:ext uri="{BB962C8B-B14F-4D97-AF65-F5344CB8AC3E}">
        <p14:creationId xmlns:p14="http://schemas.microsoft.com/office/powerpoint/2010/main" val="28218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137863" y="2415094"/>
            <a:ext cx="3415620" cy="3139321"/>
          </a:xfrm>
          <a:prstGeom prst="rect">
            <a:avLst/>
          </a:prstGeom>
          <a:noFill/>
        </p:spPr>
        <p:txBody>
          <a:bodyPr wrap="square" rtlCol="0">
            <a:spAutoFit/>
          </a:bodyPr>
          <a:lstStyle/>
          <a:p>
            <a:r>
              <a:rPr lang="es-ES" dirty="0" smtClean="0"/>
              <a:t>Son corrientes de agua dulce que se encuentran separadas del mar; el agua de la que se alimentan proviene de la lluvia, los mantos freáticos y los ríos. Los lagos son depresiones que se crean por los movimientos de la tierra como el choque de las placas tectónicas. Existen lagos artificiales que se producen al hacer presas para almacenar el agua. </a:t>
            </a:r>
            <a:endParaRPr lang="es-ES" dirty="0"/>
          </a:p>
        </p:txBody>
      </p:sp>
      <p:sp>
        <p:nvSpPr>
          <p:cNvPr id="9" name="CuadroTexto 8"/>
          <p:cNvSpPr txBox="1"/>
          <p:nvPr/>
        </p:nvSpPr>
        <p:spPr>
          <a:xfrm>
            <a:off x="1387523" y="6445848"/>
            <a:ext cx="7409005" cy="253916"/>
          </a:xfrm>
          <a:prstGeom prst="rect">
            <a:avLst/>
          </a:prstGeom>
          <a:noFill/>
        </p:spPr>
        <p:txBody>
          <a:bodyPr wrap="square" rtlCol="0">
            <a:spAutoFit/>
          </a:bodyPr>
          <a:lstStyle/>
          <a:p>
            <a:pPr algn="r"/>
            <a:r>
              <a:rPr lang="es-MX" sz="1050" dirty="0" smtClean="0">
                <a:solidFill>
                  <a:schemeClr val="accent5">
                    <a:lumMod val="75000"/>
                  </a:schemeClr>
                </a:solidFill>
              </a:rPr>
              <a:t>Todas las imágenes utilizadas en la presentación se incluyen con propósitos didácticos sin fines de lucro.</a:t>
            </a:r>
            <a:endParaRPr lang="es-MX" sz="1050" dirty="0">
              <a:solidFill>
                <a:schemeClr val="accent5">
                  <a:lumMod val="75000"/>
                </a:schemeClr>
              </a:solidFill>
            </a:endParaRPr>
          </a:p>
        </p:txBody>
      </p:sp>
      <p:pic>
        <p:nvPicPr>
          <p:cNvPr id="3" name="Imagen 2"/>
          <p:cNvPicPr>
            <a:picLocks noChangeAspect="1"/>
          </p:cNvPicPr>
          <p:nvPr/>
        </p:nvPicPr>
        <p:blipFill>
          <a:blip r:embed="rId2"/>
          <a:stretch>
            <a:fillRect/>
          </a:stretch>
        </p:blipFill>
        <p:spPr>
          <a:xfrm>
            <a:off x="1647275" y="2460754"/>
            <a:ext cx="3048000" cy="3048000"/>
          </a:xfrm>
          <a:prstGeom prst="rect">
            <a:avLst/>
          </a:prstGeom>
          <a:effectLst/>
        </p:spPr>
      </p:pic>
      <p:sp>
        <p:nvSpPr>
          <p:cNvPr id="10" name="Título 1"/>
          <p:cNvSpPr txBox="1">
            <a:spLocks/>
          </p:cNvSpPr>
          <p:nvPr/>
        </p:nvSpPr>
        <p:spPr>
          <a:xfrm>
            <a:off x="343724" y="649891"/>
            <a:ext cx="462293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dirty="0" smtClean="0">
                <a:latin typeface="Apple Casual"/>
                <a:cs typeface="Apple Casual"/>
              </a:rPr>
              <a:t>Los lagos</a:t>
            </a:r>
            <a:endParaRPr lang="es-ES" dirty="0">
              <a:latin typeface="Apple Casual"/>
              <a:cs typeface="Apple Casual"/>
            </a:endParaRPr>
          </a:p>
        </p:txBody>
      </p:sp>
    </p:spTree>
    <p:extLst>
      <p:ext uri="{BB962C8B-B14F-4D97-AF65-F5344CB8AC3E}">
        <p14:creationId xmlns:p14="http://schemas.microsoft.com/office/powerpoint/2010/main" val="35098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137863" y="2415094"/>
            <a:ext cx="3415620" cy="3139321"/>
          </a:xfrm>
          <a:prstGeom prst="rect">
            <a:avLst/>
          </a:prstGeom>
          <a:noFill/>
        </p:spPr>
        <p:txBody>
          <a:bodyPr wrap="square" rtlCol="0">
            <a:spAutoFit/>
          </a:bodyPr>
          <a:lstStyle/>
          <a:p>
            <a:r>
              <a:rPr lang="es-ES" dirty="0" smtClean="0"/>
              <a:t>Son masas de agua salada que tienen contacto con el océano, pero son más pequeñas que él. Los mares se dividen principalmente en continentales </a:t>
            </a:r>
          </a:p>
          <a:p>
            <a:r>
              <a:rPr lang="es-ES" dirty="0" smtClean="0"/>
              <a:t>y litorales; los primeros son los que se encuentran rodeados mayormente por tierra, mientras que en los segundos, fluye el agua de forma abierta. </a:t>
            </a:r>
          </a:p>
          <a:p>
            <a:endParaRPr lang="es-ES" dirty="0"/>
          </a:p>
        </p:txBody>
      </p:sp>
      <p:sp>
        <p:nvSpPr>
          <p:cNvPr id="9" name="CuadroTexto 8"/>
          <p:cNvSpPr txBox="1"/>
          <p:nvPr/>
        </p:nvSpPr>
        <p:spPr>
          <a:xfrm>
            <a:off x="1387523" y="6445848"/>
            <a:ext cx="7409005" cy="253916"/>
          </a:xfrm>
          <a:prstGeom prst="rect">
            <a:avLst/>
          </a:prstGeom>
          <a:noFill/>
        </p:spPr>
        <p:txBody>
          <a:bodyPr wrap="square" rtlCol="0">
            <a:spAutoFit/>
          </a:bodyPr>
          <a:lstStyle/>
          <a:p>
            <a:pPr algn="r"/>
            <a:r>
              <a:rPr lang="es-MX" sz="1050" dirty="0" smtClean="0">
                <a:solidFill>
                  <a:schemeClr val="accent5">
                    <a:lumMod val="75000"/>
                  </a:schemeClr>
                </a:solidFill>
              </a:rPr>
              <a:t>Todas las imágenes utilizadas en la presentación se incluyen con propósitos didácticos sin fines de lucro.</a:t>
            </a:r>
            <a:endParaRPr lang="es-MX" sz="1050" dirty="0">
              <a:solidFill>
                <a:schemeClr val="accent5">
                  <a:lumMod val="75000"/>
                </a:schemeClr>
              </a:solidFill>
            </a:endParaRPr>
          </a:p>
        </p:txBody>
      </p:sp>
      <p:pic>
        <p:nvPicPr>
          <p:cNvPr id="3" name="Imagen 2"/>
          <p:cNvPicPr>
            <a:picLocks noChangeAspect="1"/>
          </p:cNvPicPr>
          <p:nvPr/>
        </p:nvPicPr>
        <p:blipFill>
          <a:blip r:embed="rId2"/>
          <a:stretch>
            <a:fillRect/>
          </a:stretch>
        </p:blipFill>
        <p:spPr>
          <a:xfrm>
            <a:off x="1873063" y="2525268"/>
            <a:ext cx="2667000" cy="2667000"/>
          </a:xfrm>
          <a:prstGeom prst="rect">
            <a:avLst/>
          </a:prstGeom>
          <a:effectLst/>
        </p:spPr>
      </p:pic>
      <p:sp>
        <p:nvSpPr>
          <p:cNvPr id="10" name="Título 1"/>
          <p:cNvSpPr txBox="1">
            <a:spLocks/>
          </p:cNvSpPr>
          <p:nvPr/>
        </p:nvSpPr>
        <p:spPr>
          <a:xfrm>
            <a:off x="343724" y="649891"/>
            <a:ext cx="462293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dirty="0" smtClean="0">
                <a:latin typeface="Apple Casual"/>
                <a:cs typeface="Apple Casual"/>
              </a:rPr>
              <a:t>Los mares</a:t>
            </a:r>
            <a:endParaRPr lang="es-ES" dirty="0">
              <a:latin typeface="Apple Casual"/>
              <a:cs typeface="Apple Casual"/>
            </a:endParaRPr>
          </a:p>
        </p:txBody>
      </p:sp>
    </p:spTree>
    <p:extLst>
      <p:ext uri="{BB962C8B-B14F-4D97-AF65-F5344CB8AC3E}">
        <p14:creationId xmlns:p14="http://schemas.microsoft.com/office/powerpoint/2010/main" val="33572404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TotalTime>
  <Words>504</Words>
  <Application>Microsoft Office PowerPoint</Application>
  <PresentationFormat>Presentación en pantalla (4:3)</PresentationFormat>
  <Paragraphs>27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Apple Casual</vt:lpstr>
      <vt:lpstr>Arial</vt:lpstr>
      <vt:lpstr>Calibri</vt:lpstr>
      <vt:lpstr>Tema de Office</vt:lpstr>
      <vt:lpstr>Montañas  y ríos</vt:lpstr>
      <vt:lpstr>Las montañas</vt:lpstr>
      <vt:lpstr>Presentación de PowerPoint</vt:lpstr>
      <vt:lpstr>Presentación de PowerPoint</vt:lpstr>
      <vt:lpstr>Presentación de PowerPoint</vt:lpstr>
      <vt:lpstr>Presentación de PowerPoint</vt:lpstr>
      <vt:lpstr>Presentación de PowerPoint</vt:lpstr>
    </vt:vector>
  </TitlesOfParts>
  <Company>Alfaomega Grupo Editor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Montañas y ríos</dc:title>
  <dc:creator>Cecilia Guzmán Triana</dc:creator>
  <cp:lastModifiedBy>rortega</cp:lastModifiedBy>
  <cp:revision>22</cp:revision>
  <dcterms:created xsi:type="dcterms:W3CDTF">2014-05-06T15:01:26Z</dcterms:created>
  <dcterms:modified xsi:type="dcterms:W3CDTF">2014-05-08T14:33:20Z</dcterms:modified>
</cp:coreProperties>
</file>