
<file path=[Content_Types].xml><?xml version="1.0" encoding="utf-8"?>
<Types xmlns="http://schemas.openxmlformats.org/package/2006/content-types">
  <Default Extension="mp3" ContentType="audio/mpeg"/>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83741" autoAdjust="0"/>
  </p:normalViewPr>
  <p:slideViewPr>
    <p:cSldViewPr snapToGrid="0">
      <p:cViewPr varScale="1">
        <p:scale>
          <a:sx n="75" d="100"/>
          <a:sy n="75" d="100"/>
        </p:scale>
        <p:origin x="835" y="48"/>
      </p:cViewPr>
      <p:guideLst/>
    </p:cSldViewPr>
  </p:slideViewPr>
  <p:outlineViewPr>
    <p:cViewPr>
      <p:scale>
        <a:sx n="33" d="100"/>
        <a:sy n="33" d="100"/>
      </p:scale>
      <p:origin x="0" y="0"/>
    </p:cViewPr>
  </p:outlineViewPr>
  <p:notesTextViewPr>
    <p:cViewPr>
      <p:scale>
        <a:sx n="1" d="1"/>
        <a:sy n="1" d="1"/>
      </p:scale>
      <p:origin x="0" y="-182"/>
    </p:cViewPr>
  </p:notesTextViewPr>
  <p:sorterViewPr>
    <p:cViewPr>
      <p:scale>
        <a:sx n="100" d="100"/>
        <a:sy n="100" d="100"/>
      </p:scale>
      <p:origin x="0" y="0"/>
    </p:cViewPr>
  </p:sorterViewPr>
  <p:notesViewPr>
    <p:cSldViewPr snapToGrid="0">
      <p:cViewPr varScale="1">
        <p:scale>
          <a:sx n="55" d="100"/>
          <a:sy n="55" d="100"/>
        </p:scale>
        <p:origin x="17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Sobrepeso Mujeres</c:v>
                </c:pt>
              </c:strCache>
            </c:strRef>
          </c:tx>
          <c:spPr>
            <a:solidFill>
              <a:schemeClr val="accent1"/>
            </a:solidFill>
            <a:ln>
              <a:noFill/>
            </a:ln>
            <a:effectLst/>
          </c:spPr>
          <c:invertIfNegative val="0"/>
          <c:cat>
            <c:strRef>
              <c:f>Hoja1!$A$2:$A$3</c:f>
              <c:strCache>
                <c:ptCount val="2"/>
                <c:pt idx="0">
                  <c:v>Primaria</c:v>
                </c:pt>
                <c:pt idx="1">
                  <c:v>Secundaria</c:v>
                </c:pt>
              </c:strCache>
            </c:strRef>
          </c:cat>
          <c:val>
            <c:numRef>
              <c:f>Hoja1!$B$2:$B$3</c:f>
              <c:numCache>
                <c:formatCode>General</c:formatCode>
                <c:ptCount val="2"/>
                <c:pt idx="0">
                  <c:v>0.21</c:v>
                </c:pt>
                <c:pt idx="1">
                  <c:v>0.23200000000000001</c:v>
                </c:pt>
              </c:numCache>
            </c:numRef>
          </c:val>
        </c:ser>
        <c:ser>
          <c:idx val="1"/>
          <c:order val="1"/>
          <c:tx>
            <c:strRef>
              <c:f>Hoja1!$C$1</c:f>
              <c:strCache>
                <c:ptCount val="1"/>
                <c:pt idx="0">
                  <c:v>Sobrepeso Hombres</c:v>
                </c:pt>
              </c:strCache>
            </c:strRef>
          </c:tx>
          <c:spPr>
            <a:solidFill>
              <a:schemeClr val="accent2"/>
            </a:solidFill>
            <a:ln>
              <a:noFill/>
            </a:ln>
            <a:effectLst/>
          </c:spPr>
          <c:invertIfNegative val="0"/>
          <c:cat>
            <c:strRef>
              <c:f>Hoja1!$A$2:$A$3</c:f>
              <c:strCache>
                <c:ptCount val="2"/>
                <c:pt idx="0">
                  <c:v>Primaria</c:v>
                </c:pt>
                <c:pt idx="1">
                  <c:v>Secundaria</c:v>
                </c:pt>
              </c:strCache>
            </c:strRef>
          </c:cat>
          <c:val>
            <c:numRef>
              <c:f>Hoja1!$C$2:$C$3</c:f>
              <c:numCache>
                <c:formatCode>General</c:formatCode>
                <c:ptCount val="2"/>
                <c:pt idx="0">
                  <c:v>0.19800000000000001</c:v>
                </c:pt>
                <c:pt idx="1">
                  <c:v>0.223</c:v>
                </c:pt>
              </c:numCache>
            </c:numRef>
          </c:val>
        </c:ser>
        <c:dLbls>
          <c:showLegendKey val="0"/>
          <c:showVal val="0"/>
          <c:showCatName val="0"/>
          <c:showSerName val="0"/>
          <c:showPercent val="0"/>
          <c:showBubbleSize val="0"/>
        </c:dLbls>
        <c:gapWidth val="219"/>
        <c:axId val="169080760"/>
        <c:axId val="168836808"/>
      </c:barChart>
      <c:catAx>
        <c:axId val="16908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8836808"/>
        <c:crosses val="autoZero"/>
        <c:auto val="1"/>
        <c:lblAlgn val="ctr"/>
        <c:lblOffset val="100"/>
        <c:noMultiLvlLbl val="0"/>
      </c:catAx>
      <c:valAx>
        <c:axId val="168836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9080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Obesidad Mujeres</c:v>
                </c:pt>
              </c:strCache>
            </c:strRef>
          </c:tx>
          <c:spPr>
            <a:solidFill>
              <a:schemeClr val="accent1"/>
            </a:solidFill>
            <a:ln>
              <a:noFill/>
            </a:ln>
            <a:effectLst/>
          </c:spPr>
          <c:invertIfNegative val="0"/>
          <c:cat>
            <c:strRef>
              <c:f>Hoja1!$A$2:$A$3</c:f>
              <c:strCache>
                <c:ptCount val="2"/>
                <c:pt idx="0">
                  <c:v>Primaria</c:v>
                </c:pt>
                <c:pt idx="1">
                  <c:v>Secundaria</c:v>
                </c:pt>
              </c:strCache>
            </c:strRef>
          </c:cat>
          <c:val>
            <c:numRef>
              <c:f>Hoja1!$B$2:$B$3</c:f>
              <c:numCache>
                <c:formatCode>General</c:formatCode>
                <c:ptCount val="2"/>
                <c:pt idx="0">
                  <c:v>0.09</c:v>
                </c:pt>
                <c:pt idx="1">
                  <c:v>7.4999999999999997E-2</c:v>
                </c:pt>
              </c:numCache>
            </c:numRef>
          </c:val>
        </c:ser>
        <c:ser>
          <c:idx val="1"/>
          <c:order val="1"/>
          <c:tx>
            <c:strRef>
              <c:f>Hoja1!$C$1</c:f>
              <c:strCache>
                <c:ptCount val="1"/>
                <c:pt idx="0">
                  <c:v>Obesidad Hombres</c:v>
                </c:pt>
              </c:strCache>
            </c:strRef>
          </c:tx>
          <c:spPr>
            <a:solidFill>
              <a:schemeClr val="accent2"/>
            </a:solidFill>
            <a:ln>
              <a:noFill/>
            </a:ln>
            <a:effectLst/>
          </c:spPr>
          <c:invertIfNegative val="0"/>
          <c:cat>
            <c:strRef>
              <c:f>Hoja1!$A$2:$A$3</c:f>
              <c:strCache>
                <c:ptCount val="2"/>
                <c:pt idx="0">
                  <c:v>Primaria</c:v>
                </c:pt>
                <c:pt idx="1">
                  <c:v>Secundaria</c:v>
                </c:pt>
              </c:strCache>
            </c:strRef>
          </c:cat>
          <c:val>
            <c:numRef>
              <c:f>Hoja1!$C$2:$C$3</c:f>
              <c:numCache>
                <c:formatCode>General</c:formatCode>
                <c:ptCount val="2"/>
                <c:pt idx="0">
                  <c:v>0.108</c:v>
                </c:pt>
                <c:pt idx="1">
                  <c:v>0.105</c:v>
                </c:pt>
              </c:numCache>
            </c:numRef>
          </c:val>
        </c:ser>
        <c:dLbls>
          <c:showLegendKey val="0"/>
          <c:showVal val="0"/>
          <c:showCatName val="0"/>
          <c:showSerName val="0"/>
          <c:showPercent val="0"/>
          <c:showBubbleSize val="0"/>
        </c:dLbls>
        <c:gapWidth val="219"/>
        <c:overlap val="-27"/>
        <c:axId val="168833280"/>
        <c:axId val="168836024"/>
      </c:barChart>
      <c:catAx>
        <c:axId val="16883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8836024"/>
        <c:crosses val="autoZero"/>
        <c:auto val="1"/>
        <c:lblAlgn val="ctr"/>
        <c:lblOffset val="100"/>
        <c:noMultiLvlLbl val="0"/>
      </c:catAx>
      <c:valAx>
        <c:axId val="168836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8833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Condiciones de peso en mujeres de Primaria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Hoja1!$A$2:$A$4</c:f>
              <c:strCache>
                <c:ptCount val="3"/>
                <c:pt idx="0">
                  <c:v>Talla normal</c:v>
                </c:pt>
                <c:pt idx="1">
                  <c:v>Sobrepeso</c:v>
                </c:pt>
                <c:pt idx="2">
                  <c:v>Obesidad</c:v>
                </c:pt>
              </c:strCache>
            </c:strRef>
          </c:cat>
          <c:val>
            <c:numRef>
              <c:f>Hoja1!$B$2:$B$4</c:f>
              <c:numCache>
                <c:formatCode>0%</c:formatCode>
                <c:ptCount val="3"/>
                <c:pt idx="0">
                  <c:v>0.7</c:v>
                </c:pt>
                <c:pt idx="1">
                  <c:v>0.21</c:v>
                </c:pt>
                <c:pt idx="2">
                  <c:v>0.09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Condición de peso en hombres de Primaria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Hoja1!$A$2:$A$4</c:f>
              <c:strCache>
                <c:ptCount val="3"/>
                <c:pt idx="0">
                  <c:v>Talla normal</c:v>
                </c:pt>
                <c:pt idx="1">
                  <c:v>Sobrepeso</c:v>
                </c:pt>
                <c:pt idx="2">
                  <c:v>Obesidad</c:v>
                </c:pt>
              </c:strCache>
            </c:strRef>
          </c:cat>
          <c:val>
            <c:numRef>
              <c:f>Hoja1!$B$2:$B$4</c:f>
              <c:numCache>
                <c:formatCode>0.00%</c:formatCode>
                <c:ptCount val="3"/>
                <c:pt idx="0">
                  <c:v>0.30599999999999999</c:v>
                </c:pt>
                <c:pt idx="1">
                  <c:v>0.19800000000000001</c:v>
                </c:pt>
                <c:pt idx="2">
                  <c:v>0.108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912EB-B84A-4DEA-817E-40A350601C4C}" type="doc">
      <dgm:prSet loTypeId="urn:microsoft.com/office/officeart/2005/8/layout/radial3" loCatId="cycle" qsTypeId="urn:microsoft.com/office/officeart/2005/8/quickstyle/simple1" qsCatId="simple" csTypeId="urn:microsoft.com/office/officeart/2005/8/colors/accent1_2" csCatId="accent1" phldr="1"/>
      <dgm:spPr/>
    </dgm:pt>
    <dgm:pt modelId="{1063B7A4-70BD-4F47-ABBE-F04A195E0840}">
      <dgm:prSet phldrT="[Texto]"/>
      <dgm:spPr/>
      <dgm:t>
        <a:bodyPr/>
        <a:lstStyle/>
        <a:p>
          <a:r>
            <a:rPr lang="es-MX" dirty="0" smtClean="0"/>
            <a:t>SALUD</a:t>
          </a:r>
          <a:endParaRPr lang="es-MX" dirty="0"/>
        </a:p>
      </dgm:t>
    </dgm:pt>
    <dgm:pt modelId="{AE1E8556-70A8-4657-A898-E2E9CCC0F0CF}" type="parTrans" cxnId="{D94F3A23-1B1F-4CD6-91DB-4E5679A0BCD8}">
      <dgm:prSet/>
      <dgm:spPr/>
      <dgm:t>
        <a:bodyPr/>
        <a:lstStyle/>
        <a:p>
          <a:endParaRPr lang="es-MX"/>
        </a:p>
      </dgm:t>
    </dgm:pt>
    <dgm:pt modelId="{A173791B-1159-4D35-A748-F2D24B2E9930}" type="sibTrans" cxnId="{D94F3A23-1B1F-4CD6-91DB-4E5679A0BCD8}">
      <dgm:prSet/>
      <dgm:spPr/>
      <dgm:t>
        <a:bodyPr/>
        <a:lstStyle/>
        <a:p>
          <a:endParaRPr lang="es-MX"/>
        </a:p>
      </dgm:t>
    </dgm:pt>
    <dgm:pt modelId="{53BB5DAE-C459-4660-B938-9CF683B1C875}">
      <dgm:prSet phldrT="[Texto]"/>
      <dgm:spPr/>
      <dgm:t>
        <a:bodyPr/>
        <a:lstStyle/>
        <a:p>
          <a:r>
            <a:rPr lang="es-MX" dirty="0" smtClean="0"/>
            <a:t>Toma agua</a:t>
          </a:r>
          <a:endParaRPr lang="es-MX" dirty="0"/>
        </a:p>
      </dgm:t>
    </dgm:pt>
    <dgm:pt modelId="{2A77E424-47A4-4A4C-8C6D-DC191251AA1A}" type="parTrans" cxnId="{7B702502-34F0-4D7D-858D-8D449DAF9CD6}">
      <dgm:prSet/>
      <dgm:spPr/>
      <dgm:t>
        <a:bodyPr/>
        <a:lstStyle/>
        <a:p>
          <a:endParaRPr lang="es-MX"/>
        </a:p>
      </dgm:t>
    </dgm:pt>
    <dgm:pt modelId="{B45495B6-FEC0-4F36-AC83-F1D7194DE9DD}" type="sibTrans" cxnId="{7B702502-34F0-4D7D-858D-8D449DAF9CD6}">
      <dgm:prSet/>
      <dgm:spPr/>
      <dgm:t>
        <a:bodyPr/>
        <a:lstStyle/>
        <a:p>
          <a:endParaRPr lang="es-MX"/>
        </a:p>
      </dgm:t>
    </dgm:pt>
    <dgm:pt modelId="{00B3CFDB-92FA-41FE-A871-9D6A45D894AD}">
      <dgm:prSet phldrT="[Texto]"/>
      <dgm:spPr/>
      <dgm:t>
        <a:bodyPr/>
        <a:lstStyle/>
        <a:p>
          <a:r>
            <a:rPr lang="es-MX" dirty="0" smtClean="0"/>
            <a:t>Come frutas y verduras</a:t>
          </a:r>
          <a:endParaRPr lang="es-MX" dirty="0"/>
        </a:p>
      </dgm:t>
    </dgm:pt>
    <dgm:pt modelId="{41EF5EBF-1E72-4220-9681-81C730579BCC}" type="parTrans" cxnId="{15E5909F-CDDF-43B8-BB6E-CE8B99D432D8}">
      <dgm:prSet/>
      <dgm:spPr/>
      <dgm:t>
        <a:bodyPr/>
        <a:lstStyle/>
        <a:p>
          <a:endParaRPr lang="es-MX"/>
        </a:p>
      </dgm:t>
    </dgm:pt>
    <dgm:pt modelId="{D2E8853D-6ABB-4A02-9270-60EF578A8C6A}" type="sibTrans" cxnId="{15E5909F-CDDF-43B8-BB6E-CE8B99D432D8}">
      <dgm:prSet/>
      <dgm:spPr/>
      <dgm:t>
        <a:bodyPr/>
        <a:lstStyle/>
        <a:p>
          <a:endParaRPr lang="es-MX"/>
        </a:p>
      </dgm:t>
    </dgm:pt>
    <dgm:pt modelId="{7CC72D18-46FD-4EA7-90E9-9F54B471197F}">
      <dgm:prSet phldrT="[Texto]"/>
      <dgm:spPr/>
      <dgm:t>
        <a:bodyPr/>
        <a:lstStyle/>
        <a:p>
          <a:r>
            <a:rPr lang="es-MX" dirty="0" smtClean="0"/>
            <a:t>Mídete</a:t>
          </a:r>
          <a:endParaRPr lang="es-MX" dirty="0"/>
        </a:p>
      </dgm:t>
    </dgm:pt>
    <dgm:pt modelId="{F06E9FAE-A683-4EAA-9B51-B9D4CAE2C9BC}" type="parTrans" cxnId="{A67AC995-2C96-40F2-A43B-6795E35F6F23}">
      <dgm:prSet/>
      <dgm:spPr/>
      <dgm:t>
        <a:bodyPr/>
        <a:lstStyle/>
        <a:p>
          <a:endParaRPr lang="es-MX"/>
        </a:p>
      </dgm:t>
    </dgm:pt>
    <dgm:pt modelId="{DAA33284-C6A3-4E8E-AF9D-1ACF5212A794}" type="sibTrans" cxnId="{A67AC995-2C96-40F2-A43B-6795E35F6F23}">
      <dgm:prSet/>
      <dgm:spPr/>
      <dgm:t>
        <a:bodyPr/>
        <a:lstStyle/>
        <a:p>
          <a:endParaRPr lang="es-MX"/>
        </a:p>
      </dgm:t>
    </dgm:pt>
    <dgm:pt modelId="{C19B0F32-03E9-4EC8-A402-453D6D566B83}">
      <dgm:prSet phldrT="[Texto]"/>
      <dgm:spPr/>
      <dgm:t>
        <a:bodyPr/>
        <a:lstStyle/>
        <a:p>
          <a:r>
            <a:rPr lang="es-MX" dirty="0" smtClean="0"/>
            <a:t>Comparte</a:t>
          </a:r>
          <a:endParaRPr lang="es-MX" dirty="0"/>
        </a:p>
      </dgm:t>
    </dgm:pt>
    <dgm:pt modelId="{C3BD5641-7B01-4149-A0EA-D78ABEC9BA4C}" type="parTrans" cxnId="{FDDDC3CC-6258-4918-B3B2-3992E1F6D364}">
      <dgm:prSet/>
      <dgm:spPr/>
      <dgm:t>
        <a:bodyPr/>
        <a:lstStyle/>
        <a:p>
          <a:endParaRPr lang="es-MX"/>
        </a:p>
      </dgm:t>
    </dgm:pt>
    <dgm:pt modelId="{A5CA4B75-D41F-44DD-8CFD-3BC1366CE663}" type="sibTrans" cxnId="{FDDDC3CC-6258-4918-B3B2-3992E1F6D364}">
      <dgm:prSet/>
      <dgm:spPr/>
      <dgm:t>
        <a:bodyPr/>
        <a:lstStyle/>
        <a:p>
          <a:endParaRPr lang="es-MX"/>
        </a:p>
      </dgm:t>
    </dgm:pt>
    <dgm:pt modelId="{C709D58A-ACD7-40AF-B3A6-0D9EF5EADACE}">
      <dgm:prSet phldrT="[Texto]"/>
      <dgm:spPr/>
      <dgm:t>
        <a:bodyPr/>
        <a:lstStyle/>
        <a:p>
          <a:r>
            <a:rPr lang="es-MX" dirty="0" smtClean="0"/>
            <a:t>Actívate</a:t>
          </a:r>
          <a:endParaRPr lang="es-MX" dirty="0"/>
        </a:p>
      </dgm:t>
    </dgm:pt>
    <dgm:pt modelId="{1ED4DFB1-0FF0-484D-BB49-DF255626B4F5}" type="parTrans" cxnId="{20649548-3805-44C6-B898-8F6854BF1143}">
      <dgm:prSet/>
      <dgm:spPr/>
      <dgm:t>
        <a:bodyPr/>
        <a:lstStyle/>
        <a:p>
          <a:endParaRPr lang="es-MX"/>
        </a:p>
      </dgm:t>
    </dgm:pt>
    <dgm:pt modelId="{F012D765-8ED4-4229-9A42-99B6F0DEA9D6}" type="sibTrans" cxnId="{20649548-3805-44C6-B898-8F6854BF1143}">
      <dgm:prSet/>
      <dgm:spPr/>
      <dgm:t>
        <a:bodyPr/>
        <a:lstStyle/>
        <a:p>
          <a:endParaRPr lang="es-MX"/>
        </a:p>
      </dgm:t>
    </dgm:pt>
    <dgm:pt modelId="{78263DE9-C485-4F20-BEAA-AE9060DD8C39}" type="pres">
      <dgm:prSet presAssocID="{354912EB-B84A-4DEA-817E-40A350601C4C}" presName="composite" presStyleCnt="0">
        <dgm:presLayoutVars>
          <dgm:chMax val="1"/>
          <dgm:dir/>
          <dgm:resizeHandles val="exact"/>
        </dgm:presLayoutVars>
      </dgm:prSet>
      <dgm:spPr/>
    </dgm:pt>
    <dgm:pt modelId="{9EB5369D-F490-475A-ACDE-5396BF62A638}" type="pres">
      <dgm:prSet presAssocID="{354912EB-B84A-4DEA-817E-40A350601C4C}" presName="radial" presStyleCnt="0">
        <dgm:presLayoutVars>
          <dgm:animLvl val="ctr"/>
        </dgm:presLayoutVars>
      </dgm:prSet>
      <dgm:spPr/>
    </dgm:pt>
    <dgm:pt modelId="{D63F507D-B4A1-49A2-A530-490B3D905629}" type="pres">
      <dgm:prSet presAssocID="{1063B7A4-70BD-4F47-ABBE-F04A195E0840}" presName="centerShape" presStyleLbl="vennNode1" presStyleIdx="0" presStyleCnt="6"/>
      <dgm:spPr/>
      <dgm:t>
        <a:bodyPr/>
        <a:lstStyle/>
        <a:p>
          <a:endParaRPr lang="es-MX"/>
        </a:p>
      </dgm:t>
    </dgm:pt>
    <dgm:pt modelId="{51E2AC19-2079-4C93-926A-C683E28F7D70}" type="pres">
      <dgm:prSet presAssocID="{C709D58A-ACD7-40AF-B3A6-0D9EF5EADACE}" presName="node" presStyleLbl="vennNode1" presStyleIdx="1" presStyleCnt="6">
        <dgm:presLayoutVars>
          <dgm:bulletEnabled val="1"/>
        </dgm:presLayoutVars>
      </dgm:prSet>
      <dgm:spPr/>
      <dgm:t>
        <a:bodyPr/>
        <a:lstStyle/>
        <a:p>
          <a:endParaRPr lang="es-MX"/>
        </a:p>
      </dgm:t>
    </dgm:pt>
    <dgm:pt modelId="{45EEE396-A404-4ABB-B4F0-7C10E0EA3257}" type="pres">
      <dgm:prSet presAssocID="{53BB5DAE-C459-4660-B938-9CF683B1C875}" presName="node" presStyleLbl="vennNode1" presStyleIdx="2" presStyleCnt="6">
        <dgm:presLayoutVars>
          <dgm:bulletEnabled val="1"/>
        </dgm:presLayoutVars>
      </dgm:prSet>
      <dgm:spPr/>
      <dgm:t>
        <a:bodyPr/>
        <a:lstStyle/>
        <a:p>
          <a:endParaRPr lang="es-MX"/>
        </a:p>
      </dgm:t>
    </dgm:pt>
    <dgm:pt modelId="{BAE84524-12B3-4CB0-BE33-C10EB072B9AB}" type="pres">
      <dgm:prSet presAssocID="{00B3CFDB-92FA-41FE-A871-9D6A45D894AD}" presName="node" presStyleLbl="vennNode1" presStyleIdx="3" presStyleCnt="6">
        <dgm:presLayoutVars>
          <dgm:bulletEnabled val="1"/>
        </dgm:presLayoutVars>
      </dgm:prSet>
      <dgm:spPr/>
      <dgm:t>
        <a:bodyPr/>
        <a:lstStyle/>
        <a:p>
          <a:endParaRPr lang="es-MX"/>
        </a:p>
      </dgm:t>
    </dgm:pt>
    <dgm:pt modelId="{9A6409A5-E1F1-42CF-8937-1F43B6237BC6}" type="pres">
      <dgm:prSet presAssocID="{7CC72D18-46FD-4EA7-90E9-9F54B471197F}" presName="node" presStyleLbl="vennNode1" presStyleIdx="4" presStyleCnt="6">
        <dgm:presLayoutVars>
          <dgm:bulletEnabled val="1"/>
        </dgm:presLayoutVars>
      </dgm:prSet>
      <dgm:spPr/>
      <dgm:t>
        <a:bodyPr/>
        <a:lstStyle/>
        <a:p>
          <a:endParaRPr lang="es-MX"/>
        </a:p>
      </dgm:t>
    </dgm:pt>
    <dgm:pt modelId="{9C2C9092-14A2-41F1-B2F6-99EADB6C57D8}" type="pres">
      <dgm:prSet presAssocID="{C19B0F32-03E9-4EC8-A402-453D6D566B83}" presName="node" presStyleLbl="vennNode1" presStyleIdx="5" presStyleCnt="6">
        <dgm:presLayoutVars>
          <dgm:bulletEnabled val="1"/>
        </dgm:presLayoutVars>
      </dgm:prSet>
      <dgm:spPr/>
      <dgm:t>
        <a:bodyPr/>
        <a:lstStyle/>
        <a:p>
          <a:endParaRPr lang="es-MX"/>
        </a:p>
      </dgm:t>
    </dgm:pt>
  </dgm:ptLst>
  <dgm:cxnLst>
    <dgm:cxn modelId="{0D17C71A-91EE-487B-9469-812AD82C3506}" type="presOf" srcId="{C19B0F32-03E9-4EC8-A402-453D6D566B83}" destId="{9C2C9092-14A2-41F1-B2F6-99EADB6C57D8}" srcOrd="0" destOrd="0" presId="urn:microsoft.com/office/officeart/2005/8/layout/radial3"/>
    <dgm:cxn modelId="{20649548-3805-44C6-B898-8F6854BF1143}" srcId="{1063B7A4-70BD-4F47-ABBE-F04A195E0840}" destId="{C709D58A-ACD7-40AF-B3A6-0D9EF5EADACE}" srcOrd="0" destOrd="0" parTransId="{1ED4DFB1-0FF0-484D-BB49-DF255626B4F5}" sibTransId="{F012D765-8ED4-4229-9A42-99B6F0DEA9D6}"/>
    <dgm:cxn modelId="{D94F3A23-1B1F-4CD6-91DB-4E5679A0BCD8}" srcId="{354912EB-B84A-4DEA-817E-40A350601C4C}" destId="{1063B7A4-70BD-4F47-ABBE-F04A195E0840}" srcOrd="0" destOrd="0" parTransId="{AE1E8556-70A8-4657-A898-E2E9CCC0F0CF}" sibTransId="{A173791B-1159-4D35-A748-F2D24B2E9930}"/>
    <dgm:cxn modelId="{FDDDC3CC-6258-4918-B3B2-3992E1F6D364}" srcId="{1063B7A4-70BD-4F47-ABBE-F04A195E0840}" destId="{C19B0F32-03E9-4EC8-A402-453D6D566B83}" srcOrd="4" destOrd="0" parTransId="{C3BD5641-7B01-4149-A0EA-D78ABEC9BA4C}" sibTransId="{A5CA4B75-D41F-44DD-8CFD-3BC1366CE663}"/>
    <dgm:cxn modelId="{2F026492-B13D-44DC-A4F5-E2510C595C54}" type="presOf" srcId="{53BB5DAE-C459-4660-B938-9CF683B1C875}" destId="{45EEE396-A404-4ABB-B4F0-7C10E0EA3257}" srcOrd="0" destOrd="0" presId="urn:microsoft.com/office/officeart/2005/8/layout/radial3"/>
    <dgm:cxn modelId="{5554AA05-DD9E-44FC-9FF5-B63965FF5B10}" type="presOf" srcId="{7CC72D18-46FD-4EA7-90E9-9F54B471197F}" destId="{9A6409A5-E1F1-42CF-8937-1F43B6237BC6}" srcOrd="0" destOrd="0" presId="urn:microsoft.com/office/officeart/2005/8/layout/radial3"/>
    <dgm:cxn modelId="{57CC9973-22E0-4CFC-ABE1-310F51F6768D}" type="presOf" srcId="{354912EB-B84A-4DEA-817E-40A350601C4C}" destId="{78263DE9-C485-4F20-BEAA-AE9060DD8C39}" srcOrd="0" destOrd="0" presId="urn:microsoft.com/office/officeart/2005/8/layout/radial3"/>
    <dgm:cxn modelId="{6D40FC3C-7473-4729-9574-D7C4C906E916}" type="presOf" srcId="{C709D58A-ACD7-40AF-B3A6-0D9EF5EADACE}" destId="{51E2AC19-2079-4C93-926A-C683E28F7D70}" srcOrd="0" destOrd="0" presId="urn:microsoft.com/office/officeart/2005/8/layout/radial3"/>
    <dgm:cxn modelId="{AF78B284-386F-4552-A52A-98916434A216}" type="presOf" srcId="{1063B7A4-70BD-4F47-ABBE-F04A195E0840}" destId="{D63F507D-B4A1-49A2-A530-490B3D905629}" srcOrd="0" destOrd="0" presId="urn:microsoft.com/office/officeart/2005/8/layout/radial3"/>
    <dgm:cxn modelId="{15E5909F-CDDF-43B8-BB6E-CE8B99D432D8}" srcId="{1063B7A4-70BD-4F47-ABBE-F04A195E0840}" destId="{00B3CFDB-92FA-41FE-A871-9D6A45D894AD}" srcOrd="2" destOrd="0" parTransId="{41EF5EBF-1E72-4220-9681-81C730579BCC}" sibTransId="{D2E8853D-6ABB-4A02-9270-60EF578A8C6A}"/>
    <dgm:cxn modelId="{0DD3A5FC-8F58-434E-8AAD-BBB3DA6BCECA}" type="presOf" srcId="{00B3CFDB-92FA-41FE-A871-9D6A45D894AD}" destId="{BAE84524-12B3-4CB0-BE33-C10EB072B9AB}" srcOrd="0" destOrd="0" presId="urn:microsoft.com/office/officeart/2005/8/layout/radial3"/>
    <dgm:cxn modelId="{A67AC995-2C96-40F2-A43B-6795E35F6F23}" srcId="{1063B7A4-70BD-4F47-ABBE-F04A195E0840}" destId="{7CC72D18-46FD-4EA7-90E9-9F54B471197F}" srcOrd="3" destOrd="0" parTransId="{F06E9FAE-A683-4EAA-9B51-B9D4CAE2C9BC}" sibTransId="{DAA33284-C6A3-4E8E-AF9D-1ACF5212A794}"/>
    <dgm:cxn modelId="{7B702502-34F0-4D7D-858D-8D449DAF9CD6}" srcId="{1063B7A4-70BD-4F47-ABBE-F04A195E0840}" destId="{53BB5DAE-C459-4660-B938-9CF683B1C875}" srcOrd="1" destOrd="0" parTransId="{2A77E424-47A4-4A4C-8C6D-DC191251AA1A}" sibTransId="{B45495B6-FEC0-4F36-AC83-F1D7194DE9DD}"/>
    <dgm:cxn modelId="{90274A3D-86F3-468F-8701-70EEBE276E4F}" type="presParOf" srcId="{78263DE9-C485-4F20-BEAA-AE9060DD8C39}" destId="{9EB5369D-F490-475A-ACDE-5396BF62A638}" srcOrd="0" destOrd="0" presId="urn:microsoft.com/office/officeart/2005/8/layout/radial3"/>
    <dgm:cxn modelId="{7DF9DF38-A72B-4DE6-AF0D-8CFE15DAE5E4}" type="presParOf" srcId="{9EB5369D-F490-475A-ACDE-5396BF62A638}" destId="{D63F507D-B4A1-49A2-A530-490B3D905629}" srcOrd="0" destOrd="0" presId="urn:microsoft.com/office/officeart/2005/8/layout/radial3"/>
    <dgm:cxn modelId="{35280FA6-C100-4FF2-B67A-A772ACE0ED3D}" type="presParOf" srcId="{9EB5369D-F490-475A-ACDE-5396BF62A638}" destId="{51E2AC19-2079-4C93-926A-C683E28F7D70}" srcOrd="1" destOrd="0" presId="urn:microsoft.com/office/officeart/2005/8/layout/radial3"/>
    <dgm:cxn modelId="{ECC6318A-0650-4517-97BB-F99AAC063ADE}" type="presParOf" srcId="{9EB5369D-F490-475A-ACDE-5396BF62A638}" destId="{45EEE396-A404-4ABB-B4F0-7C10E0EA3257}" srcOrd="2" destOrd="0" presId="urn:microsoft.com/office/officeart/2005/8/layout/radial3"/>
    <dgm:cxn modelId="{1F975027-F85E-4ABD-ABA0-2DE96C484EF7}" type="presParOf" srcId="{9EB5369D-F490-475A-ACDE-5396BF62A638}" destId="{BAE84524-12B3-4CB0-BE33-C10EB072B9AB}" srcOrd="3" destOrd="0" presId="urn:microsoft.com/office/officeart/2005/8/layout/radial3"/>
    <dgm:cxn modelId="{03C975C3-9C3B-4CC1-AC6B-0B14EABBD1A1}" type="presParOf" srcId="{9EB5369D-F490-475A-ACDE-5396BF62A638}" destId="{9A6409A5-E1F1-42CF-8937-1F43B6237BC6}" srcOrd="4" destOrd="0" presId="urn:microsoft.com/office/officeart/2005/8/layout/radial3"/>
    <dgm:cxn modelId="{E6DA17EA-4CEA-425E-9A27-E76B3EE27D6B}" type="presParOf" srcId="{9EB5369D-F490-475A-ACDE-5396BF62A638}" destId="{9C2C9092-14A2-41F1-B2F6-99EADB6C57D8}"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F507D-B4A1-49A2-A530-490B3D905629}">
      <dsp:nvSpPr>
        <dsp:cNvPr id="0" name=""/>
        <dsp:cNvSpPr/>
      </dsp:nvSpPr>
      <dsp:spPr>
        <a:xfrm>
          <a:off x="1333696" y="963116"/>
          <a:ext cx="2232584" cy="223258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dirty="0" smtClean="0"/>
            <a:t>SALUD</a:t>
          </a:r>
          <a:endParaRPr lang="es-MX" sz="4000" kern="1200" dirty="0"/>
        </a:p>
      </dsp:txBody>
      <dsp:txXfrm>
        <a:off x="1660650" y="1290070"/>
        <a:ext cx="1578676" cy="1578676"/>
      </dsp:txXfrm>
    </dsp:sp>
    <dsp:sp modelId="{51E2AC19-2079-4C93-926A-C683E28F7D70}">
      <dsp:nvSpPr>
        <dsp:cNvPr id="0" name=""/>
        <dsp:cNvSpPr/>
      </dsp:nvSpPr>
      <dsp:spPr>
        <a:xfrm>
          <a:off x="1891842" y="68880"/>
          <a:ext cx="1116292" cy="111629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Actívate</a:t>
          </a:r>
          <a:endParaRPr lang="es-MX" sz="1300" kern="1200" dirty="0"/>
        </a:p>
      </dsp:txBody>
      <dsp:txXfrm>
        <a:off x="2055319" y="232357"/>
        <a:ext cx="789338" cy="789338"/>
      </dsp:txXfrm>
    </dsp:sp>
    <dsp:sp modelId="{45EEE396-A404-4ABB-B4F0-7C10E0EA3257}">
      <dsp:nvSpPr>
        <dsp:cNvPr id="0" name=""/>
        <dsp:cNvSpPr/>
      </dsp:nvSpPr>
      <dsp:spPr>
        <a:xfrm>
          <a:off x="3273139" y="1072451"/>
          <a:ext cx="1116292" cy="111629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Toma agua</a:t>
          </a:r>
          <a:endParaRPr lang="es-MX" sz="1300" kern="1200" dirty="0"/>
        </a:p>
      </dsp:txBody>
      <dsp:txXfrm>
        <a:off x="3436616" y="1235928"/>
        <a:ext cx="789338" cy="789338"/>
      </dsp:txXfrm>
    </dsp:sp>
    <dsp:sp modelId="{BAE84524-12B3-4CB0-BE33-C10EB072B9AB}">
      <dsp:nvSpPr>
        <dsp:cNvPr id="0" name=""/>
        <dsp:cNvSpPr/>
      </dsp:nvSpPr>
      <dsp:spPr>
        <a:xfrm>
          <a:off x="2745531" y="2696264"/>
          <a:ext cx="1116292" cy="111629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Come frutas y verduras</a:t>
          </a:r>
          <a:endParaRPr lang="es-MX" sz="1300" kern="1200" dirty="0"/>
        </a:p>
      </dsp:txBody>
      <dsp:txXfrm>
        <a:off x="2909008" y="2859741"/>
        <a:ext cx="789338" cy="789338"/>
      </dsp:txXfrm>
    </dsp:sp>
    <dsp:sp modelId="{9A6409A5-E1F1-42CF-8937-1F43B6237BC6}">
      <dsp:nvSpPr>
        <dsp:cNvPr id="0" name=""/>
        <dsp:cNvSpPr/>
      </dsp:nvSpPr>
      <dsp:spPr>
        <a:xfrm>
          <a:off x="1038153" y="2696264"/>
          <a:ext cx="1116292" cy="111629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Mídete</a:t>
          </a:r>
          <a:endParaRPr lang="es-MX" sz="1300" kern="1200" dirty="0"/>
        </a:p>
      </dsp:txBody>
      <dsp:txXfrm>
        <a:off x="1201630" y="2859741"/>
        <a:ext cx="789338" cy="789338"/>
      </dsp:txXfrm>
    </dsp:sp>
    <dsp:sp modelId="{9C2C9092-14A2-41F1-B2F6-99EADB6C57D8}">
      <dsp:nvSpPr>
        <dsp:cNvPr id="0" name=""/>
        <dsp:cNvSpPr/>
      </dsp:nvSpPr>
      <dsp:spPr>
        <a:xfrm>
          <a:off x="510545" y="1072451"/>
          <a:ext cx="1116292" cy="111629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Comparte</a:t>
          </a:r>
          <a:endParaRPr lang="es-MX" sz="1300" kern="1200" dirty="0"/>
        </a:p>
      </dsp:txBody>
      <dsp:txXfrm>
        <a:off x="674022" y="1235928"/>
        <a:ext cx="789338" cy="78933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D87DB-EDA6-42A6-99C9-C195EB32C852}" type="datetimeFigureOut">
              <a:rPr lang="es-MX" smtClean="0"/>
              <a:t>19/05/2014</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2C165-BE73-40AE-94F4-B1F7889968F0}" type="slidenum">
              <a:rPr lang="es-MX" smtClean="0"/>
              <a:t>‹Nº›</a:t>
            </a:fld>
            <a:endParaRPr lang="es-MX" dirty="0"/>
          </a:p>
        </p:txBody>
      </p:sp>
    </p:spTree>
    <p:extLst>
      <p:ext uri="{BB962C8B-B14F-4D97-AF65-F5344CB8AC3E}">
        <p14:creationId xmlns:p14="http://schemas.microsoft.com/office/powerpoint/2010/main" val="174002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dirty="0" smtClean="0"/>
              <a:t>La salud escolar y promoción de la salud juvenil</a:t>
            </a:r>
          </a:p>
          <a:p>
            <a:endParaRPr lang="es-MX" sz="1800" dirty="0" smtClean="0"/>
          </a:p>
          <a:p>
            <a:r>
              <a:rPr lang="es-MX" sz="1800" dirty="0" smtClean="0"/>
              <a:t>Un programa de salud escolar eficaz puede ser una de las inversiones más rentables de una nación puede hacer para mejorar al mismo tiempo la educación y la salud. La OMS promueve programas de salud escolar como un medio estratégico para prevenir los riesgos de salud importantes entre los jóvenes y para hacer participar al sector de la educación en los esfuerzos para cambiar las condiciones educativas, sociales, económicas y políticas que afectan el riesgo.</a:t>
            </a:r>
            <a:endParaRPr lang="es-MX" sz="1800" dirty="0"/>
          </a:p>
        </p:txBody>
      </p:sp>
      <p:sp>
        <p:nvSpPr>
          <p:cNvPr id="4" name="Marcador de número de diapositiva 3"/>
          <p:cNvSpPr>
            <a:spLocks noGrp="1"/>
          </p:cNvSpPr>
          <p:nvPr>
            <p:ph type="sldNum" sz="quarter" idx="10"/>
          </p:nvPr>
        </p:nvSpPr>
        <p:spPr/>
        <p:txBody>
          <a:bodyPr/>
          <a:lstStyle/>
          <a:p>
            <a:fld id="{CE52C165-BE73-40AE-94F4-B1F7889968F0}" type="slidenum">
              <a:rPr lang="es-MX" smtClean="0"/>
              <a:t>1</a:t>
            </a:fld>
            <a:endParaRPr lang="es-MX" dirty="0"/>
          </a:p>
        </p:txBody>
      </p:sp>
    </p:spTree>
    <p:extLst>
      <p:ext uri="{BB962C8B-B14F-4D97-AF65-F5344CB8AC3E}">
        <p14:creationId xmlns:p14="http://schemas.microsoft.com/office/powerpoint/2010/main" val="407830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sz="1600" dirty="0"/>
              <a:t>La actividad física regular puede ayudar a reducir el riesgo de desarrollar diabetes, presión arterial alta, enfermedades del corazón y cáncer. Para los niños y jóvenes la actividad física ayuda a reducir su riesgo de desarrollar estas enfermedades en la edad adulta también. Aumento de los niveles de actividad física le ayudará a reducir la grasa corporal y mantener un peso saludable. </a:t>
            </a:r>
          </a:p>
          <a:p>
            <a:pPr fontAlgn="base"/>
            <a:r>
              <a:rPr lang="es-MX" sz="1600" dirty="0"/>
              <a:t>La actividad física es diversión para toda la familia. La investigación muestra que los niños cuyos padres están activos son más de 5 veces más propensos a ser activos que aquellos cuyos padres no lo son. ACTIVAS no tiene por qué ser caro y la mayoría de las ideas en este sitio son de bajo costo o totalmente gratis.</a:t>
            </a:r>
          </a:p>
          <a:p>
            <a:endParaRPr lang="es-MX" dirty="0"/>
          </a:p>
        </p:txBody>
      </p:sp>
      <p:sp>
        <p:nvSpPr>
          <p:cNvPr id="4" name="Marcador de número de diapositiva 3"/>
          <p:cNvSpPr>
            <a:spLocks noGrp="1"/>
          </p:cNvSpPr>
          <p:nvPr>
            <p:ph type="sldNum" sz="quarter" idx="10"/>
          </p:nvPr>
        </p:nvSpPr>
        <p:spPr/>
        <p:txBody>
          <a:bodyPr/>
          <a:lstStyle/>
          <a:p>
            <a:fld id="{CE52C165-BE73-40AE-94F4-B1F7889968F0}" type="slidenum">
              <a:rPr lang="es-MX" smtClean="0"/>
              <a:t>2</a:t>
            </a:fld>
            <a:endParaRPr lang="es-MX" dirty="0"/>
          </a:p>
        </p:txBody>
      </p:sp>
    </p:spTree>
    <p:extLst>
      <p:ext uri="{BB962C8B-B14F-4D97-AF65-F5344CB8AC3E}">
        <p14:creationId xmlns:p14="http://schemas.microsoft.com/office/powerpoint/2010/main" val="355913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sz="1600" dirty="0"/>
              <a:t>En términos simples, comer una dieta equilibrada es necesario combinar varios tipos diferentes de alimentos - de cada uno de los principales grupos de alimentos - en las cantidades adecuadas para que su cuerpo obtenga todos los nutrientes que necesita, mientras que el mantenimiento de un peso saludable. Esto significa que usted debe comer:</a:t>
            </a:r>
          </a:p>
          <a:p>
            <a:pPr marL="285750" indent="-285750" fontAlgn="base">
              <a:buFont typeface="Arial" panose="020B0604020202020204" pitchFamily="34" charset="0"/>
              <a:buChar char="•"/>
            </a:pPr>
            <a:r>
              <a:rPr lang="es-MX" sz="1600" dirty="0"/>
              <a:t>Un montón de pan, las papas de arroz, pasta y otros alimentos ricos en almidón</a:t>
            </a:r>
          </a:p>
          <a:p>
            <a:pPr marL="285750" indent="-285750" fontAlgn="base">
              <a:buFont typeface="Arial" panose="020B0604020202020204" pitchFamily="34" charset="0"/>
              <a:buChar char="•"/>
            </a:pPr>
            <a:r>
              <a:rPr lang="es-MX" sz="1600" dirty="0"/>
              <a:t>Un montón de frutas y verduras</a:t>
            </a:r>
          </a:p>
          <a:p>
            <a:pPr marL="285750" indent="-285750" fontAlgn="base">
              <a:buFont typeface="Arial" panose="020B0604020202020204" pitchFamily="34" charset="0"/>
              <a:buChar char="•"/>
            </a:pPr>
            <a:r>
              <a:rPr lang="es-MX" sz="1600" dirty="0"/>
              <a:t>Un poco de leche, queso y yogur</a:t>
            </a:r>
          </a:p>
          <a:p>
            <a:pPr marL="285750" indent="-285750" fontAlgn="base">
              <a:buFont typeface="Arial" panose="020B0604020202020204" pitchFamily="34" charset="0"/>
              <a:buChar char="•"/>
            </a:pPr>
            <a:r>
              <a:rPr lang="es-MX" sz="1600" dirty="0"/>
              <a:t>Un poco de carne, pescado, huevos, frijoles y otras fuentes no lácteas de proteína y</a:t>
            </a:r>
          </a:p>
          <a:p>
            <a:pPr marL="285750" indent="-285750" fontAlgn="base">
              <a:buFont typeface="Arial" panose="020B0604020202020204" pitchFamily="34" charset="0"/>
              <a:buChar char="•"/>
            </a:pPr>
            <a:r>
              <a:rPr lang="es-MX" sz="1600" dirty="0"/>
              <a:t>Sólo una pequeña cantidad de alimentos y bebidas con alto contenido en grasa y / o azúcar</a:t>
            </a:r>
          </a:p>
          <a:p>
            <a:endParaRPr lang="es-MX" dirty="0"/>
          </a:p>
        </p:txBody>
      </p:sp>
      <p:sp>
        <p:nvSpPr>
          <p:cNvPr id="4" name="Marcador de número de diapositiva 3"/>
          <p:cNvSpPr>
            <a:spLocks noGrp="1"/>
          </p:cNvSpPr>
          <p:nvPr>
            <p:ph type="sldNum" sz="quarter" idx="10"/>
          </p:nvPr>
        </p:nvSpPr>
        <p:spPr/>
        <p:txBody>
          <a:bodyPr/>
          <a:lstStyle/>
          <a:p>
            <a:fld id="{CE52C165-BE73-40AE-94F4-B1F7889968F0}" type="slidenum">
              <a:rPr lang="es-MX" smtClean="0"/>
              <a:t>3</a:t>
            </a:fld>
            <a:endParaRPr lang="es-MX" dirty="0"/>
          </a:p>
        </p:txBody>
      </p:sp>
    </p:spTree>
    <p:extLst>
      <p:ext uri="{BB962C8B-B14F-4D97-AF65-F5344CB8AC3E}">
        <p14:creationId xmlns:p14="http://schemas.microsoft.com/office/powerpoint/2010/main" val="130803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sz="1400" dirty="0"/>
              <a:t>La alfabetización implica escuchar, hablar, leer, escribir, aritmética y el uso de la tecnología cotidiana de comunicar y manejar información. Incluye más de las habilidades técnicas de la comunicación, sino que también tiene dimensiones personales, sociales y económicos. La alfabetización aumenta la oportunidad de que las personas a reflexionar sobre su situación e iniciar el cambio. La alfabetización en salud se define como:</a:t>
            </a:r>
          </a:p>
          <a:p>
            <a:pPr fontAlgn="base"/>
            <a:r>
              <a:rPr lang="es-MX" sz="1400" dirty="0"/>
              <a:t>'Capacidad de tomar decisiones de salud acertadas en el contexto de la vida cotidiana - en casa, en la comunidad, en el lugar de trabajo, el sistema de salud, el mercado y la arena política "(Kickbusch et al 2005).</a:t>
            </a:r>
          </a:p>
          <a:p>
            <a:pPr fontAlgn="base"/>
            <a:r>
              <a:rPr lang="es-MX" sz="1400" dirty="0"/>
              <a:t>La alfabetización en salud es un tema que desafía a todo el mundo en diversos grados. Las personas que no experimentan problemas de alfabetización en otras áreas de la vida pueden experimentar fácilmente dificultad en establecimientos de salud, ya que no se utilizan para el ajuste o incluso el vocabulario</a:t>
            </a:r>
            <a:r>
              <a:rPr lang="es-MX" sz="1400" dirty="0" smtClean="0"/>
              <a:t>. Pueden </a:t>
            </a:r>
            <a:r>
              <a:rPr lang="es-MX" sz="1400" dirty="0"/>
              <a:t>luchar para dar sentido a los materiales relacionados con la salud con conceptos desconocidos. Las emociones también pueden desempeñar un papel - cuando la gente se siente vulnerable y asustado de su capacidad para entender la información se </a:t>
            </a:r>
            <a:r>
              <a:rPr lang="es-MX" sz="1400" dirty="0" smtClean="0"/>
              <a:t>inhibe</a:t>
            </a:r>
            <a:endParaRPr lang="es-MX" sz="1400" dirty="0"/>
          </a:p>
        </p:txBody>
      </p:sp>
      <p:sp>
        <p:nvSpPr>
          <p:cNvPr id="4" name="Marcador de número de diapositiva 3"/>
          <p:cNvSpPr>
            <a:spLocks noGrp="1"/>
          </p:cNvSpPr>
          <p:nvPr>
            <p:ph type="sldNum" sz="quarter" idx="10"/>
          </p:nvPr>
        </p:nvSpPr>
        <p:spPr/>
        <p:txBody>
          <a:bodyPr/>
          <a:lstStyle/>
          <a:p>
            <a:fld id="{CE52C165-BE73-40AE-94F4-B1F7889968F0}" type="slidenum">
              <a:rPr lang="es-MX" smtClean="0"/>
              <a:t>4</a:t>
            </a:fld>
            <a:endParaRPr lang="es-MX" dirty="0"/>
          </a:p>
        </p:txBody>
      </p:sp>
    </p:spTree>
    <p:extLst>
      <p:ext uri="{BB962C8B-B14F-4D97-AF65-F5344CB8AC3E}">
        <p14:creationId xmlns:p14="http://schemas.microsoft.com/office/powerpoint/2010/main" val="161848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C165-BE73-40AE-94F4-B1F7889968F0}" type="slidenum">
              <a:rPr lang="es-MX" smtClean="0"/>
              <a:t>5</a:t>
            </a:fld>
            <a:endParaRPr lang="es-MX" dirty="0"/>
          </a:p>
        </p:txBody>
      </p:sp>
    </p:spTree>
    <p:extLst>
      <p:ext uri="{BB962C8B-B14F-4D97-AF65-F5344CB8AC3E}">
        <p14:creationId xmlns:p14="http://schemas.microsoft.com/office/powerpoint/2010/main" val="238639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C165-BE73-40AE-94F4-B1F7889968F0}" type="slidenum">
              <a:rPr lang="es-MX" smtClean="0"/>
              <a:t>8</a:t>
            </a:fld>
            <a:endParaRPr lang="es-MX" dirty="0"/>
          </a:p>
        </p:txBody>
      </p:sp>
    </p:spTree>
    <p:extLst>
      <p:ext uri="{BB962C8B-B14F-4D97-AF65-F5344CB8AC3E}">
        <p14:creationId xmlns:p14="http://schemas.microsoft.com/office/powerpoint/2010/main" val="4524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282448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21166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232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152933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1842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4254798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180951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270345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425561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346448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321990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368186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377774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140341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206364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EFE578-56FC-45DE-BA31-ADF53167C63E}" type="datetimeFigureOut">
              <a:rPr lang="es-MX" smtClean="0"/>
              <a:t>19/05/2014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A2237DD-8229-4F0B-9D91-29F2CA71C882}" type="slidenum">
              <a:rPr lang="es-MX" smtClean="0"/>
              <a:t>‹Nº›</a:t>
            </a:fld>
            <a:endParaRPr lang="es-MX" dirty="0"/>
          </a:p>
        </p:txBody>
      </p:sp>
    </p:spTree>
    <p:extLst>
      <p:ext uri="{BB962C8B-B14F-4D97-AF65-F5344CB8AC3E}">
        <p14:creationId xmlns:p14="http://schemas.microsoft.com/office/powerpoint/2010/main" val="276383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FE578-56FC-45DE-BA31-ADF53167C63E}" type="datetimeFigureOut">
              <a:rPr lang="es-MX" smtClean="0"/>
              <a:t>19/05/2014</a:t>
            </a:fld>
            <a:endParaRPr lang="es-MX"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2237DD-8229-4F0B-9D91-29F2CA71C882}" type="slidenum">
              <a:rPr lang="es-MX" smtClean="0"/>
              <a:t>‹Nº›</a:t>
            </a:fld>
            <a:endParaRPr lang="es-MX" dirty="0"/>
          </a:p>
        </p:txBody>
      </p:sp>
    </p:spTree>
    <p:extLst>
      <p:ext uri="{BB962C8B-B14F-4D97-AF65-F5344CB8AC3E}">
        <p14:creationId xmlns:p14="http://schemas.microsoft.com/office/powerpoint/2010/main" val="818079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Acciones para favorecer la salud</a:t>
            </a:r>
            <a:endParaRPr lang="es-MX" dirty="0"/>
          </a:p>
        </p:txBody>
      </p:sp>
      <p:sp>
        <p:nvSpPr>
          <p:cNvPr id="3" name="Subtítulo 2"/>
          <p:cNvSpPr>
            <a:spLocks noGrp="1"/>
          </p:cNvSpPr>
          <p:nvPr>
            <p:ph type="subTitle" idx="1"/>
          </p:nvPr>
        </p:nvSpPr>
        <p:spPr/>
        <p:txBody>
          <a:bodyPr/>
          <a:lstStyle/>
          <a:p>
            <a:r>
              <a:rPr lang="es-MX" dirty="0" smtClean="0"/>
              <a:t>Inteligencia naturalista</a:t>
            </a:r>
            <a:endParaRPr lang="es-MX" dirty="0"/>
          </a:p>
        </p:txBody>
      </p:sp>
      <p:pic>
        <p:nvPicPr>
          <p:cNvPr id="4" name="Dulce Carolin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60800" y="3227685"/>
            <a:ext cx="609600" cy="609600"/>
          </a:xfrm>
          <a:prstGeom prst="rect">
            <a:avLst/>
          </a:prstGeom>
        </p:spPr>
      </p:pic>
      <p:sp>
        <p:nvSpPr>
          <p:cNvPr id="5" name="CuadroTexto 4"/>
          <p:cNvSpPr txBox="1"/>
          <p:nvPr/>
        </p:nvSpPr>
        <p:spPr>
          <a:xfrm>
            <a:off x="2314403" y="6380480"/>
            <a:ext cx="6959600" cy="253916"/>
          </a:xfrm>
          <a:prstGeom prst="rect">
            <a:avLst/>
          </a:prstGeom>
          <a:noFill/>
        </p:spPr>
        <p:txBody>
          <a:bodyPr wrap="square" rtlCol="0">
            <a:spAutoFit/>
          </a:bodyPr>
          <a:lstStyle/>
          <a:p>
            <a:r>
              <a:rPr lang="es-MX" sz="1050" dirty="0" smtClean="0">
                <a:solidFill>
                  <a:schemeClr val="accent2">
                    <a:lumMod val="75000"/>
                  </a:schemeClr>
                </a:solidFill>
              </a:rPr>
              <a:t>Las imágenes utilizadas en el presente documento se han incluido con fines didácticos sin propósito de lucro.</a:t>
            </a:r>
            <a:endParaRPr lang="es-MX" sz="1050" dirty="0">
              <a:solidFill>
                <a:schemeClr val="accent2">
                  <a:lumMod val="75000"/>
                </a:schemeClr>
              </a:solidFill>
            </a:endParaRPr>
          </a:p>
        </p:txBody>
      </p:sp>
    </p:spTree>
    <p:extLst>
      <p:ext uri="{BB962C8B-B14F-4D97-AF65-F5344CB8AC3E}">
        <p14:creationId xmlns:p14="http://schemas.microsoft.com/office/powerpoint/2010/main" val="3553297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endParaRPr lang="es-MX" dirty="0"/>
          </a:p>
        </p:txBody>
      </p:sp>
    </p:spTree>
    <p:controls>
      <mc:AlternateContent xmlns:mc="http://schemas.openxmlformats.org/markup-compatibility/2006">
        <mc:Choice xmlns:v="urn:schemas-microsoft-com:vml" Requires="v">
          <p:control spid="1030" name="ShockwaveFlash1" r:id="rId2" imgW="7040520" imgH="3505320"/>
        </mc:Choice>
        <mc:Fallback>
          <p:control name="ShockwaveFlash1" r:id="rId2" imgW="7040520" imgH="3505320">
            <p:pic>
              <p:nvPicPr>
                <p:cNvPr id="7" name="ShockwaveFlash1"/>
                <p:cNvPicPr>
                  <a:picLocks/>
                </p:cNvPicPr>
                <p:nvPr/>
              </p:nvPicPr>
              <p:blipFill>
                <a:blip r:embed="rId4"/>
                <a:stretch>
                  <a:fillRect/>
                </a:stretch>
              </p:blipFill>
              <p:spPr>
                <a:xfrm>
                  <a:off x="1808163" y="2378075"/>
                  <a:ext cx="7040562" cy="3505200"/>
                </a:xfrm>
                <a:prstGeom prst="rect">
                  <a:avLst/>
                </a:prstGeom>
              </p:spPr>
            </p:pic>
          </p:control>
        </mc:Fallback>
      </mc:AlternateContent>
    </p:controls>
    <p:extLst>
      <p:ext uri="{BB962C8B-B14F-4D97-AF65-F5344CB8AC3E}">
        <p14:creationId xmlns:p14="http://schemas.microsoft.com/office/powerpoint/2010/main" val="2804319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Actividad física</a:t>
            </a:r>
            <a:endParaRPr lang="es-MX" dirty="0"/>
          </a:p>
        </p:txBody>
      </p:sp>
      <p:sp>
        <p:nvSpPr>
          <p:cNvPr id="4" name="Marcador de contenido 3"/>
          <p:cNvSpPr>
            <a:spLocks noGrp="1"/>
          </p:cNvSpPr>
          <p:nvPr>
            <p:ph sz="half" idx="1"/>
          </p:nvPr>
        </p:nvSpPr>
        <p:spPr/>
        <p:txBody>
          <a:bodyPr/>
          <a:lstStyle/>
          <a:p>
            <a:r>
              <a:rPr lang="es-MX" dirty="0" smtClean="0"/>
              <a:t>La </a:t>
            </a:r>
            <a:r>
              <a:rPr lang="es-MX" dirty="0"/>
              <a:t>actividad física ayuda liberan sustancias químicas en el cerebro (endorfinas), que tienen un efecto positivo sobre su estado de ánimo, por no hablar de los beneficios para el corazón, los pulmones, los músculos y los huesos. Levantarse y ser activo es también una gran manera de manejar el estrés.   </a:t>
            </a:r>
          </a:p>
        </p:txBody>
      </p:sp>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4037" y="1567544"/>
            <a:ext cx="4081576" cy="4081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1099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Alimentación saludable</a:t>
            </a:r>
            <a:endParaRPr lang="es-MX" dirty="0"/>
          </a:p>
        </p:txBody>
      </p:sp>
      <p:sp>
        <p:nvSpPr>
          <p:cNvPr id="3" name="Marcador de contenido 2"/>
          <p:cNvSpPr>
            <a:spLocks noGrp="1"/>
          </p:cNvSpPr>
          <p:nvPr>
            <p:ph sz="half" idx="1"/>
          </p:nvPr>
        </p:nvSpPr>
        <p:spPr/>
        <p:txBody>
          <a:bodyPr>
            <a:normAutofit fontScale="85000" lnSpcReduction="20000"/>
          </a:bodyPr>
          <a:lstStyle/>
          <a:p>
            <a:pPr fontAlgn="base"/>
            <a:r>
              <a:rPr lang="es-MX" dirty="0"/>
              <a:t>Comer bien es importante para todos nosotros. En el corto plazo, puede ayudar a que nos sintamos bien, lucir lo mejor posible y mantener un peso saludable. Y en el largo plazo, una dieta sana y equilibrada puede reducir nuestro riesgo de enfermedades del corazón, la diabetes, la osteoporosis y algunos tipos de cáncer</a:t>
            </a:r>
            <a:r>
              <a:rPr lang="es-MX" dirty="0" smtClean="0"/>
              <a:t>. Pero</a:t>
            </a:r>
            <a:r>
              <a:rPr lang="es-MX" dirty="0"/>
              <a:t>, ¿qué es una dieta sana y equilibrada?</a:t>
            </a:r>
          </a:p>
          <a:p>
            <a:pPr fontAlgn="base"/>
            <a:r>
              <a:rPr lang="es-MX" dirty="0"/>
              <a:t>En términos simples, comer una dieta equilibrada es necesario combinar varios tipos diferentes de alimentos - de cada uno de los principales grupos de alimentos - en las cantidades adecuadas para que su cuerpo obtenga todos los nutrientes que necesita, mientras que el mantenimiento de un peso saludable</a:t>
            </a:r>
          </a:p>
          <a:p>
            <a:endParaRPr lang="es-MX" dirty="0"/>
          </a:p>
        </p:txBody>
      </p:sp>
      <p:pic>
        <p:nvPicPr>
          <p:cNvPr id="5" name="Marcador de contenido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06609" y="0"/>
            <a:ext cx="4923405" cy="4923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630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Salud en la escuela</a:t>
            </a:r>
            <a:endParaRPr lang="es-MX" dirty="0"/>
          </a:p>
        </p:txBody>
      </p:sp>
      <p:pic>
        <p:nvPicPr>
          <p:cNvPr id="5" name="Marcador de contenido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4565" y="1480457"/>
            <a:ext cx="4415405" cy="4415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contenido 3"/>
          <p:cNvSpPr>
            <a:spLocks noGrp="1"/>
          </p:cNvSpPr>
          <p:nvPr>
            <p:ph sz="half" idx="2"/>
          </p:nvPr>
        </p:nvSpPr>
        <p:spPr>
          <a:xfrm>
            <a:off x="4602289" y="1480457"/>
            <a:ext cx="5302259" cy="4677019"/>
          </a:xfrm>
        </p:spPr>
        <p:txBody>
          <a:bodyPr>
            <a:normAutofit/>
          </a:bodyPr>
          <a:lstStyle/>
          <a:p>
            <a:r>
              <a:rPr lang="es-MX" sz="2400" dirty="0"/>
              <a:t>La escuela puede hacer una contribución sustancial a la salud y el bienestar de toda la comunidad escolar. </a:t>
            </a:r>
            <a:r>
              <a:rPr lang="es-MX" sz="2400" dirty="0" smtClean="0"/>
              <a:t>Es necesario evaluar las condiciones de </a:t>
            </a:r>
            <a:r>
              <a:rPr lang="es-MX" sz="2400" dirty="0"/>
              <a:t>salud y comenzar un proceso de trabajar hacia una mejor salud para todos los que aprenden y trabajan en el entorno escolar.</a:t>
            </a:r>
          </a:p>
        </p:txBody>
      </p:sp>
    </p:spTree>
    <p:extLst>
      <p:ext uri="{BB962C8B-B14F-4D97-AF65-F5344CB8AC3E}">
        <p14:creationId xmlns:p14="http://schemas.microsoft.com/office/powerpoint/2010/main" val="356474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Problemas de sobrepeso</a:t>
            </a:r>
            <a:endParaRPr lang="es-MX"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915323850"/>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1450428" y="6416566"/>
            <a:ext cx="6926896" cy="369332"/>
          </a:xfrm>
          <a:prstGeom prst="rect">
            <a:avLst/>
          </a:prstGeom>
          <a:noFill/>
        </p:spPr>
        <p:txBody>
          <a:bodyPr wrap="none" rtlCol="0">
            <a:spAutoFit/>
          </a:bodyPr>
          <a:lstStyle/>
          <a:p>
            <a:r>
              <a:rPr lang="es-MX" dirty="0" smtClean="0"/>
              <a:t>http://sep.gob.mx/work/appsite/basica/estrategia_5_pasos.pdf</a:t>
            </a:r>
            <a:endParaRPr lang="es-MX" dirty="0"/>
          </a:p>
        </p:txBody>
      </p:sp>
    </p:spTree>
    <p:extLst>
      <p:ext uri="{BB962C8B-B14F-4D97-AF65-F5344CB8AC3E}">
        <p14:creationId xmlns:p14="http://schemas.microsoft.com/office/powerpoint/2010/main" val="79217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Problemas de obesidad.</a:t>
            </a:r>
            <a:endParaRPr lang="es-MX"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3753355442"/>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1450428" y="6416566"/>
            <a:ext cx="6926896" cy="369332"/>
          </a:xfrm>
          <a:prstGeom prst="rect">
            <a:avLst/>
          </a:prstGeom>
          <a:noFill/>
        </p:spPr>
        <p:txBody>
          <a:bodyPr wrap="none" rtlCol="0">
            <a:spAutoFit/>
          </a:bodyPr>
          <a:lstStyle/>
          <a:p>
            <a:r>
              <a:rPr lang="es-MX" dirty="0" smtClean="0"/>
              <a:t>http://sep.gob.mx/work/appsite/basica/estrategia_5_pasos.pdf</a:t>
            </a:r>
            <a:endParaRPr lang="es-MX" dirty="0"/>
          </a:p>
        </p:txBody>
      </p:sp>
    </p:spTree>
    <p:extLst>
      <p:ext uri="{BB962C8B-B14F-4D97-AF65-F5344CB8AC3E}">
        <p14:creationId xmlns:p14="http://schemas.microsoft.com/office/powerpoint/2010/main" val="2757585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Problemas de sobrepeso en la primaria y secundaria.</a:t>
            </a:r>
            <a:endParaRPr lang="es-MX" dirty="0"/>
          </a:p>
        </p:txBody>
      </p:sp>
      <p:graphicFrame>
        <p:nvGraphicFramePr>
          <p:cNvPr id="15" name="Marcador de contenido 14"/>
          <p:cNvGraphicFramePr>
            <a:graphicFrameLocks noGrp="1"/>
          </p:cNvGraphicFramePr>
          <p:nvPr>
            <p:ph idx="1"/>
            <p:extLst>
              <p:ext uri="{D42A27DB-BD31-4B8C-83A1-F6EECF244321}">
                <p14:modId xmlns:p14="http://schemas.microsoft.com/office/powerpoint/2010/main" val="4023527470"/>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8593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451725502"/>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13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 pasos para mejorar la salud</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6443507"/>
              </p:ext>
            </p:extLst>
          </p:nvPr>
        </p:nvGraphicFramePr>
        <p:xfrm>
          <a:off x="3370263" y="1754188"/>
          <a:ext cx="489997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806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366</TotalTime>
  <Words>349</Words>
  <Application>Microsoft Office PowerPoint</Application>
  <PresentationFormat>Panorámica</PresentationFormat>
  <Paragraphs>44</Paragraphs>
  <Slides>10</Slides>
  <Notes>6</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Trebuchet MS</vt:lpstr>
      <vt:lpstr>Wingdings 3</vt:lpstr>
      <vt:lpstr>Faceta</vt:lpstr>
      <vt:lpstr>Acciones para favorecer la salud</vt:lpstr>
      <vt:lpstr>Actividad física</vt:lpstr>
      <vt:lpstr>Alimentación saludable</vt:lpstr>
      <vt:lpstr>Salud en la escuela</vt:lpstr>
      <vt:lpstr>Problemas de sobrepeso</vt:lpstr>
      <vt:lpstr>Problemas de obesidad.</vt:lpstr>
      <vt:lpstr>Problemas de sobrepeso en la primaria y secundaria.</vt:lpstr>
      <vt:lpstr>Presentación de PowerPoint</vt:lpstr>
      <vt:lpstr>5 pasos para mejorar la salud</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Acciones para favorecer la salud</dc:title>
  <dc:creator>Juan Olivares</dc:creator>
  <cp:lastModifiedBy>rortega</cp:lastModifiedBy>
  <cp:revision>22</cp:revision>
  <dcterms:created xsi:type="dcterms:W3CDTF">2014-04-04T02:38:25Z</dcterms:created>
  <dcterms:modified xsi:type="dcterms:W3CDTF">2014-05-19T16:30:14Z</dcterms:modified>
</cp:coreProperties>
</file>